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5"/>
  </p:notesMasterIdLst>
  <p:sldIdLst>
    <p:sldId id="256" r:id="rId2"/>
    <p:sldId id="258" r:id="rId3"/>
    <p:sldId id="310" r:id="rId4"/>
    <p:sldId id="311" r:id="rId5"/>
    <p:sldId id="313" r:id="rId6"/>
    <p:sldId id="316" r:id="rId7"/>
    <p:sldId id="312" r:id="rId8"/>
    <p:sldId id="314" r:id="rId9"/>
    <p:sldId id="318" r:id="rId10"/>
    <p:sldId id="319" r:id="rId11"/>
    <p:sldId id="315" r:id="rId12"/>
    <p:sldId id="320" r:id="rId13"/>
    <p:sldId id="321" r:id="rId14"/>
    <p:sldId id="322" r:id="rId15"/>
    <p:sldId id="323" r:id="rId16"/>
    <p:sldId id="324" r:id="rId17"/>
    <p:sldId id="317" r:id="rId18"/>
    <p:sldId id="325" r:id="rId19"/>
    <p:sldId id="326" r:id="rId20"/>
    <p:sldId id="327" r:id="rId21"/>
    <p:sldId id="328" r:id="rId22"/>
    <p:sldId id="329" r:id="rId23"/>
    <p:sldId id="331" r:id="rId24"/>
  </p:sldIdLst>
  <p:sldSz cx="9144000" cy="6858000" type="screen4x3"/>
  <p:notesSz cx="6858000" cy="97234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5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5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5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5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5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5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5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5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5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81549" autoAdjust="0"/>
  </p:normalViewPr>
  <p:slideViewPr>
    <p:cSldViewPr>
      <p:cViewPr varScale="1">
        <p:scale>
          <a:sx n="68" d="100"/>
          <a:sy n="68" d="100"/>
        </p:scale>
        <p:origin x="-90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endParaRPr lang="sk-SK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endParaRPr lang="sk-SK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endParaRPr lang="sk-SK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fld id="{16016B00-B129-449C-BE36-EC5FC30D1C23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1C5A4-F3E9-4E4A-97B4-2765D930F9C2}" type="slidenum">
              <a:rPr lang="sk-SK"/>
              <a:pPr/>
              <a:t>1</a:t>
            </a:fld>
            <a:endParaRPr lang="sk-SK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COV  - </a:t>
            </a:r>
            <a:r>
              <a:rPr lang="sk-SK" b="0" dirty="0" smtClean="0"/>
              <a:t>smer.</a:t>
            </a:r>
            <a:r>
              <a:rPr lang="sk-SK" b="0" baseline="0" dirty="0" smtClean="0"/>
              <a:t> </a:t>
            </a:r>
            <a:r>
              <a:rPr lang="sk-SK" b="0" baseline="0" dirty="0" err="1" smtClean="0"/>
              <a:t>odchylka</a:t>
            </a:r>
            <a:r>
              <a:rPr lang="sk-SK" b="0" baseline="0" dirty="0" smtClean="0"/>
              <a:t> </a:t>
            </a:r>
            <a:r>
              <a:rPr lang="sk-SK" b="0" baseline="0" dirty="0" err="1" smtClean="0"/>
              <a:t>upravena</a:t>
            </a:r>
            <a:r>
              <a:rPr lang="sk-SK" b="0" baseline="0" dirty="0" smtClean="0"/>
              <a:t> o str. </a:t>
            </a:r>
            <a:r>
              <a:rPr lang="sk-SK" b="0" baseline="0" dirty="0" err="1" smtClean="0"/>
              <a:t>hodn</a:t>
            </a:r>
            <a:r>
              <a:rPr lang="sk-SK" b="0" baseline="0" dirty="0" smtClean="0"/>
              <a:t>.</a:t>
            </a:r>
          </a:p>
          <a:p>
            <a:r>
              <a:rPr lang="sk-SK" b="1" baseline="0" dirty="0" err="1" smtClean="0"/>
              <a:t>adgini</a:t>
            </a:r>
            <a:r>
              <a:rPr lang="sk-SK" b="0" baseline="0" dirty="0" smtClean="0"/>
              <a:t> – prispôsobený počtu regióno</a:t>
            </a:r>
            <a:r>
              <a:rPr lang="sk-SK" b="1" baseline="0" dirty="0" smtClean="0"/>
              <a:t>v</a:t>
            </a:r>
          </a:p>
          <a:p>
            <a:r>
              <a:rPr lang="sk-SK" b="1" baseline="0" dirty="0" err="1" smtClean="0"/>
              <a:t>wcov</a:t>
            </a:r>
            <a:r>
              <a:rPr lang="sk-SK" b="0" baseline="0" dirty="0" smtClean="0"/>
              <a:t> – ak je populácia v rámci regiónu rozložená nerovnomerne</a:t>
            </a:r>
          </a:p>
          <a:p>
            <a:r>
              <a:rPr lang="sk-SK" b="0" baseline="0" dirty="0" smtClean="0"/>
              <a:t>         –berieme do ohľadu populáciu regiónu</a:t>
            </a:r>
            <a:endParaRPr lang="sk-SK" b="1" baseline="0" dirty="0" smtClean="0"/>
          </a:p>
          <a:p>
            <a:endParaRPr lang="sk-SK" b="0" baseline="0" dirty="0" smtClean="0"/>
          </a:p>
          <a:p>
            <a:endParaRPr lang="sk-SK" b="0" baseline="0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6B00-B129-449C-BE36-EC5FC30D1C23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vládne granty</a:t>
            </a:r>
            <a:r>
              <a:rPr lang="sk-SK" b="0" dirty="0" smtClean="0"/>
              <a:t> – granty </a:t>
            </a:r>
            <a:r>
              <a:rPr lang="sk-SK" b="0" dirty="0" err="1" smtClean="0"/>
              <a:t>centr</a:t>
            </a:r>
            <a:r>
              <a:rPr lang="sk-SK" b="0" dirty="0" smtClean="0"/>
              <a:t>. vlády</a:t>
            </a:r>
            <a:r>
              <a:rPr lang="sk-SK" b="0" baseline="0" dirty="0" smtClean="0"/>
              <a:t> NVÚ na odstránenie nerovnosti m. </a:t>
            </a:r>
            <a:r>
              <a:rPr lang="sk-SK" b="0" baseline="0" dirty="0" err="1" smtClean="0"/>
              <a:t>chud</a:t>
            </a:r>
            <a:r>
              <a:rPr lang="sk-SK" b="0" baseline="0" dirty="0" smtClean="0"/>
              <a:t>. a boh. regiónmi</a:t>
            </a:r>
          </a:p>
          <a:p>
            <a:r>
              <a:rPr lang="sk-SK" b="0" baseline="0" dirty="0" smtClean="0"/>
              <a:t>priemerný vládny grant </a:t>
            </a:r>
            <a:r>
              <a:rPr lang="sk-SK" b="0" baseline="0" dirty="0" err="1" smtClean="0"/>
              <a:t>prip</a:t>
            </a:r>
            <a:r>
              <a:rPr lang="sk-SK" b="0" baseline="0" dirty="0" smtClean="0"/>
              <a:t>. na 1 </a:t>
            </a:r>
            <a:r>
              <a:rPr lang="sk-SK" b="0" baseline="0" dirty="0" err="1" smtClean="0"/>
              <a:t>ob</a:t>
            </a:r>
            <a:endParaRPr lang="sk-SK" b="1" baseline="0" dirty="0" smtClean="0"/>
          </a:p>
          <a:p>
            <a:endParaRPr lang="sk-SK" b="0" baseline="0" dirty="0" smtClean="0"/>
          </a:p>
          <a:p>
            <a:endParaRPr lang="sk-SK" b="0" baseline="0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6B00-B129-449C-BE36-EC5FC30D1C23}" type="slidenum">
              <a:rPr lang="sk-SK" smtClean="0"/>
              <a:pPr/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b="0" baseline="0" dirty="0" smtClean="0"/>
              <a:t>lebo POĽN krajiny majú vyšší stupeň príjmovej nerovnosti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6B00-B129-449C-BE36-EC5FC30D1C23}" type="slidenum">
              <a:rPr lang="sk-SK" smtClean="0"/>
              <a:pPr/>
              <a:t>14</a:t>
            </a:fld>
            <a:endParaRPr lang="sk-S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b="0" baseline="0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6B00-B129-449C-BE36-EC5FC30D1C23}" type="slidenum">
              <a:rPr lang="sk-SK" smtClean="0"/>
              <a:pPr/>
              <a:t>15</a:t>
            </a:fld>
            <a:endParaRPr lang="sk-S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Použitie FGLS analýzy alebo </a:t>
            </a:r>
            <a:r>
              <a:rPr lang="sk-SK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Prais-Winstenovej</a:t>
            </a:r>
            <a:r>
              <a:rPr lang="sk-SK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regresie nám umožňuje prispôsobiť súbor údajov </a:t>
            </a:r>
            <a:r>
              <a:rPr lang="sk-SK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autokorelačnému</a:t>
            </a:r>
            <a:r>
              <a:rPr lang="sk-SK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faktoru </a:t>
            </a:r>
            <a:r>
              <a:rPr lang="sk-SK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Rho</a:t>
            </a:r>
            <a:endParaRPr lang="sk-SK" b="0" baseline="0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6B00-B129-449C-BE36-EC5FC30D1C23}" type="slidenum">
              <a:rPr lang="sk-SK" smtClean="0"/>
              <a:pPr/>
              <a:t>16</a:t>
            </a:fld>
            <a:endParaRPr lang="sk-S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1C5A4-F3E9-4E4A-97B4-2765D930F9C2}" type="slidenum">
              <a:rPr lang="sk-SK"/>
              <a:pPr/>
              <a:t>17</a:t>
            </a:fld>
            <a:endParaRPr lang="sk-SK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tabLst>
                <a:tab pos="987425" algn="l"/>
              </a:tabLst>
            </a:pPr>
            <a:r>
              <a:rPr lang="sk-SK" sz="1200" b="0" dirty="0" smtClean="0">
                <a:latin typeface="Arial" charset="0"/>
              </a:rPr>
              <a:t>decentralizácia v príjmovej a výdavkovej strane rozpočtu</a:t>
            </a:r>
            <a:r>
              <a:rPr lang="sk-SK" sz="1200" b="0" baseline="0" dirty="0" smtClean="0">
                <a:latin typeface="Arial" charset="0"/>
              </a:rPr>
              <a:t> </a:t>
            </a:r>
            <a:r>
              <a:rPr lang="sk-SK" sz="1200" b="1" baseline="0" dirty="0" smtClean="0">
                <a:latin typeface="Arial" charset="0"/>
              </a:rPr>
              <a:t>D v </a:t>
            </a:r>
            <a:r>
              <a:rPr lang="sk-SK" sz="1200" b="1" baseline="0" dirty="0" err="1" smtClean="0">
                <a:latin typeface="Arial" charset="0"/>
              </a:rPr>
              <a:t>PaVSR</a:t>
            </a:r>
            <a:endParaRPr lang="sk-SK" sz="12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tabLst>
                <a:tab pos="987425" algn="l"/>
              </a:tabLst>
            </a:pPr>
            <a:r>
              <a:rPr lang="sk-SK" sz="1200" b="0" dirty="0" smtClean="0">
                <a:latin typeface="Arial" charset="0"/>
              </a:rPr>
              <a:t>rozšírený </a:t>
            </a:r>
            <a:r>
              <a:rPr lang="sk-SK" sz="1200" b="0" dirty="0" err="1" smtClean="0">
                <a:latin typeface="Arial" charset="0"/>
              </a:rPr>
              <a:t>uk</a:t>
            </a:r>
            <a:r>
              <a:rPr lang="sk-SK" sz="1200" b="0" dirty="0" smtClean="0">
                <a:latin typeface="Arial" charset="0"/>
              </a:rPr>
              <a:t>. decentralizácie v príjmovej strane rozpočtu </a:t>
            </a:r>
            <a:r>
              <a:rPr lang="sk-SK" sz="1200" b="1" dirty="0" err="1" smtClean="0">
                <a:latin typeface="Arial" charset="0"/>
              </a:rPr>
              <a:t>ru</a:t>
            </a:r>
            <a:r>
              <a:rPr lang="sk-SK" sz="1200" b="1" baseline="0" dirty="0" smtClean="0">
                <a:latin typeface="Arial" charset="0"/>
              </a:rPr>
              <a:t> </a:t>
            </a:r>
            <a:r>
              <a:rPr lang="sk-SK" sz="1200" b="1" baseline="0" dirty="0" err="1" smtClean="0">
                <a:latin typeface="Arial" charset="0"/>
              </a:rPr>
              <a:t>DvPSR</a:t>
            </a:r>
            <a:endParaRPr lang="sk-SK" sz="12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tabLst>
                <a:tab pos="987425" algn="l"/>
              </a:tabLst>
            </a:pPr>
            <a:r>
              <a:rPr lang="sk-SK" sz="1200" b="0" dirty="0" smtClean="0">
                <a:latin typeface="Arial" charset="0"/>
              </a:rPr>
              <a:t>decentralizácia autonómnych daňových príjmov              </a:t>
            </a:r>
            <a:r>
              <a:rPr lang="sk-SK" sz="1200" b="1" dirty="0" smtClean="0">
                <a:latin typeface="Arial" charset="0"/>
              </a:rPr>
              <a:t>D ADP</a:t>
            </a:r>
            <a:endParaRPr lang="sk-SK" sz="1100" b="1" dirty="0" smtClean="0">
              <a:latin typeface="Arial" charset="0"/>
            </a:endParaRPr>
          </a:p>
          <a:p>
            <a:endParaRPr lang="sk-SK" b="0" baseline="0" dirty="0" smtClean="0"/>
          </a:p>
          <a:p>
            <a:r>
              <a:rPr lang="sk-SK" b="0" baseline="0" dirty="0" smtClean="0"/>
              <a:t>(vážený) variačný koeficient, uprav. </a:t>
            </a:r>
            <a:r>
              <a:rPr lang="sk-SK" b="0" baseline="0" dirty="0" err="1" smtClean="0"/>
              <a:t>giniho</a:t>
            </a:r>
            <a:r>
              <a:rPr lang="sk-SK" b="0" baseline="0" dirty="0" smtClean="0"/>
              <a:t> </a:t>
            </a:r>
            <a:r>
              <a:rPr lang="sk-SK" b="0" baseline="0" dirty="0" err="1" smtClean="0"/>
              <a:t>koef</a:t>
            </a:r>
            <a:r>
              <a:rPr lang="sk-SK" b="0" baseline="0" dirty="0" smtClean="0"/>
              <a:t>.</a:t>
            </a:r>
          </a:p>
          <a:p>
            <a:endParaRPr lang="sk-SK" b="0" baseline="0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6B00-B129-449C-BE36-EC5FC30D1C23}" type="slidenum">
              <a:rPr lang="sk-SK" smtClean="0"/>
              <a:pPr/>
              <a:t>18</a:t>
            </a:fld>
            <a:endParaRPr lang="sk-S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b="0" baseline="0" dirty="0" smtClean="0"/>
              <a:t>v stĺpcoch sú uvádzané 5r priem. v 2 </a:t>
            </a:r>
            <a:r>
              <a:rPr lang="sk-SK" b="0" baseline="0" dirty="0" err="1" smtClean="0"/>
              <a:t>obd</a:t>
            </a:r>
            <a:r>
              <a:rPr lang="sk-SK" b="0" baseline="0" dirty="0" smtClean="0"/>
              <a:t>. pre každý ukazovateľ</a:t>
            </a:r>
          </a:p>
          <a:p>
            <a:endParaRPr lang="sk-SK" b="0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rozdiel medzi klasickými a rozšírenými </a:t>
            </a:r>
            <a:r>
              <a:rPr lang="sk-SK" dirty="0" err="1" smtClean="0"/>
              <a:t>uk</a:t>
            </a:r>
            <a:r>
              <a:rPr lang="sk-SK" dirty="0" smtClean="0"/>
              <a:t>. </a:t>
            </a:r>
            <a:r>
              <a:rPr lang="sk-SK" dirty="0" err="1" smtClean="0"/>
              <a:t>decentr</a:t>
            </a:r>
            <a:r>
              <a:rPr lang="sk-SK" dirty="0" smtClean="0"/>
              <a:t>.</a:t>
            </a:r>
            <a:r>
              <a:rPr lang="sk-SK" baseline="0" dirty="0" smtClean="0"/>
              <a:t> =&gt; </a:t>
            </a:r>
            <a:r>
              <a:rPr lang="sk-SK" b="1" baseline="0" dirty="0" smtClean="0"/>
              <a:t>čím menší, tým väčšia autonómia NVÚ (</a:t>
            </a:r>
            <a:r>
              <a:rPr lang="sk-SK" b="0" baseline="0" dirty="0" smtClean="0"/>
              <a:t>väčšia autonómia)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6B00-B129-449C-BE36-EC5FC30D1C23}" type="slidenum">
              <a:rPr lang="sk-SK" smtClean="0"/>
              <a:pPr/>
              <a:t>19</a:t>
            </a:fld>
            <a:endParaRPr lang="sk-S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b="0" baseline="0" dirty="0" smtClean="0"/>
              <a:t>s </a:t>
            </a:r>
            <a:r>
              <a:rPr lang="sk-SK" b="0" baseline="0" dirty="0" err="1" smtClean="0"/>
              <a:t>wcov</a:t>
            </a:r>
            <a:r>
              <a:rPr lang="sk-SK" b="0" baseline="0" dirty="0" smtClean="0"/>
              <a:t> trochu iné výsledky</a:t>
            </a:r>
          </a:p>
          <a:p>
            <a:endParaRPr lang="sk-SK" b="0" baseline="0" dirty="0" smtClean="0"/>
          </a:p>
          <a:p>
            <a:r>
              <a:rPr lang="sk-SK" b="0" baseline="0" dirty="0" smtClean="0"/>
              <a:t>ak si pozrieme priemer , tak môžeme konštatovať, že RD sú v priemere statické, resp. jemne rastúce </a:t>
            </a:r>
          </a:p>
          <a:p>
            <a:r>
              <a:rPr lang="sk-SK" b="0" baseline="0" dirty="0" smtClean="0"/>
              <a:t>POZOR však, platí to vo všeobecnosti, neplatí to pre jednotlivé krajiny individuálne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6B00-B129-449C-BE36-EC5FC30D1C23}" type="slidenum">
              <a:rPr lang="sk-SK" smtClean="0"/>
              <a:pPr/>
              <a:t>20</a:t>
            </a:fld>
            <a:endParaRPr lang="sk-S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tabLst>
                <a:tab pos="987425" algn="l"/>
              </a:tabLst>
            </a:pPr>
            <a:r>
              <a:rPr lang="sk-SK" sz="1200" b="0" dirty="0" smtClean="0">
                <a:latin typeface="Arial" charset="0"/>
              </a:rPr>
              <a:t>vysoký </a:t>
            </a:r>
            <a:r>
              <a:rPr lang="sk-SK" sz="1200" b="0" dirty="0" err="1" smtClean="0">
                <a:latin typeface="Arial" charset="0"/>
              </a:rPr>
              <a:t>grantspop</a:t>
            </a:r>
            <a:r>
              <a:rPr lang="sk-SK" sz="1200" b="0" dirty="0" smtClean="0">
                <a:latin typeface="Arial" charset="0"/>
              </a:rPr>
              <a:t> =&gt; </a:t>
            </a:r>
            <a:r>
              <a:rPr lang="sk-SK" sz="1200" b="0" dirty="0" err="1" smtClean="0">
                <a:latin typeface="Arial" charset="0"/>
              </a:rPr>
              <a:t>↓klesajú</a:t>
            </a:r>
            <a:r>
              <a:rPr lang="sk-SK" sz="1200" b="0" dirty="0" smtClean="0">
                <a:latin typeface="Arial" charset="0"/>
              </a:rPr>
              <a:t> RD 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tabLst>
                <a:tab pos="987425" algn="l"/>
              </a:tabLst>
            </a:pPr>
            <a:r>
              <a:rPr lang="sk-SK" sz="1200" b="0" baseline="0" dirty="0" smtClean="0">
                <a:latin typeface="Arial" charset="0"/>
              </a:rPr>
              <a:t>vysoký </a:t>
            </a:r>
            <a:r>
              <a:rPr lang="sk-SK" sz="1200" b="0" baseline="0" dirty="0" err="1" smtClean="0">
                <a:latin typeface="Arial" charset="0"/>
              </a:rPr>
              <a:t>urban</a:t>
            </a:r>
            <a:r>
              <a:rPr lang="sk-SK" sz="1200" b="0" baseline="0" dirty="0" smtClean="0">
                <a:latin typeface="Arial" charset="0"/>
              </a:rPr>
              <a:t> =&gt; </a:t>
            </a:r>
            <a:r>
              <a:rPr lang="sk-SK" sz="1200" b="0" dirty="0" smtClean="0">
                <a:latin typeface="Arial" charset="0"/>
              </a:rPr>
              <a:t>↑ RD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tabLst>
                <a:tab pos="987425" algn="l"/>
              </a:tabLst>
            </a:pPr>
            <a:endParaRPr lang="sk-SK" sz="1200" b="0" baseline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tabLst>
                <a:tab pos="987425" algn="l"/>
              </a:tabLst>
            </a:pPr>
            <a:r>
              <a:rPr lang="sk-SK" sz="1200" b="0" baseline="0" dirty="0" smtClean="0">
                <a:latin typeface="Arial" charset="0"/>
              </a:rPr>
              <a:t>POP veľké kraj vzhľadom na veľkosť populácie sa vyznačujú nízkymi disparitami</a:t>
            </a:r>
            <a:endParaRPr lang="sk-SK" b="0" baseline="0" dirty="0" smtClean="0"/>
          </a:p>
          <a:p>
            <a:endParaRPr lang="sk-SK" b="0" baseline="0" dirty="0" smtClean="0"/>
          </a:p>
          <a:p>
            <a:endParaRPr lang="sk-SK" b="0" baseline="0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6B00-B129-449C-BE36-EC5FC30D1C23}" type="slidenum">
              <a:rPr lang="sk-SK" smtClean="0"/>
              <a:pPr/>
              <a:t>21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BB57E-E611-4778-B1E3-9F901F5406BA}" type="slidenum">
              <a:rPr lang="sk-SK"/>
              <a:pPr/>
              <a:t>2</a:t>
            </a:fld>
            <a:endParaRPr lang="sk-SK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k-SK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Otázka znie, či je výhodné dať NVÚ viac autority a anonymity, alebo či je lepšie prijímať rozhodnutia na centrálnej vládnej úrovni.</a:t>
            </a:r>
          </a:p>
          <a:p>
            <a:pPr>
              <a:buFontTx/>
              <a:buNone/>
            </a:pPr>
            <a:endParaRPr lang="sk-SK" sz="1200" kern="120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pPr>
              <a:buFontTx/>
              <a:buNone/>
            </a:pPr>
            <a:r>
              <a:rPr lang="sk-SK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Chudobnejšie regióny by nevedeli konkurovať bohatším, následkom čoho by sa stávali chudobnejšie, a bohatšie regióny by sa stávali bohatšie.</a:t>
            </a:r>
            <a:endParaRPr lang="sk-SK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tabLst>
                <a:tab pos="987425" algn="l"/>
              </a:tabLst>
            </a:pPr>
            <a:r>
              <a:rPr lang="sk-SK" sz="1200" b="0" dirty="0" smtClean="0">
                <a:latin typeface="Arial" charset="0"/>
              </a:rPr>
              <a:t>vysoký </a:t>
            </a:r>
            <a:r>
              <a:rPr lang="sk-SK" sz="1200" b="0" dirty="0" err="1" smtClean="0">
                <a:latin typeface="Arial" charset="0"/>
              </a:rPr>
              <a:t>grantspop</a:t>
            </a:r>
            <a:r>
              <a:rPr lang="sk-SK" sz="1200" b="0" dirty="0" smtClean="0">
                <a:latin typeface="Arial" charset="0"/>
              </a:rPr>
              <a:t> =&gt; </a:t>
            </a:r>
            <a:r>
              <a:rPr lang="sk-SK" sz="1200" b="0" dirty="0" err="1" smtClean="0">
                <a:latin typeface="Arial" charset="0"/>
              </a:rPr>
              <a:t>↓klesajú</a:t>
            </a:r>
            <a:r>
              <a:rPr lang="sk-SK" sz="1200" b="0" dirty="0" smtClean="0">
                <a:latin typeface="Arial" charset="0"/>
              </a:rPr>
              <a:t> RD 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tabLst>
                <a:tab pos="987425" algn="l"/>
              </a:tabLst>
            </a:pPr>
            <a:r>
              <a:rPr lang="sk-SK" sz="1200" b="0" baseline="0" dirty="0" smtClean="0">
                <a:latin typeface="Arial" charset="0"/>
              </a:rPr>
              <a:t>vysoký </a:t>
            </a:r>
            <a:r>
              <a:rPr lang="sk-SK" sz="1200" b="0" baseline="0" dirty="0" err="1" smtClean="0">
                <a:latin typeface="Arial" charset="0"/>
              </a:rPr>
              <a:t>urban</a:t>
            </a:r>
            <a:r>
              <a:rPr lang="sk-SK" sz="1200" b="0" baseline="0" dirty="0" smtClean="0">
                <a:latin typeface="Arial" charset="0"/>
              </a:rPr>
              <a:t> =&gt; </a:t>
            </a:r>
            <a:r>
              <a:rPr lang="sk-SK" sz="1200" b="0" dirty="0" smtClean="0">
                <a:latin typeface="Arial" charset="0"/>
              </a:rPr>
              <a:t>↑ RD</a:t>
            </a:r>
            <a:endParaRPr lang="sk-SK" b="0" baseline="0" dirty="0" smtClean="0"/>
          </a:p>
          <a:p>
            <a:endParaRPr lang="sk-SK" b="0" baseline="0" dirty="0" smtClean="0"/>
          </a:p>
          <a:p>
            <a:endParaRPr lang="sk-SK" b="0" baseline="0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6B00-B129-449C-BE36-EC5FC30D1C23}" type="slidenum">
              <a:rPr lang="sk-SK" smtClean="0"/>
              <a:pPr/>
              <a:t>22</a:t>
            </a:fld>
            <a:endParaRPr lang="sk-S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1C5A4-F3E9-4E4A-97B4-2765D930F9C2}" type="slidenum">
              <a:rPr lang="sk-SK"/>
              <a:pPr/>
              <a:t>23</a:t>
            </a:fld>
            <a:endParaRPr lang="sk-SK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BB57E-E611-4778-B1E3-9F901F5406BA}" type="slidenum">
              <a:rPr lang="sk-SK"/>
              <a:pPr/>
              <a:t>3</a:t>
            </a:fld>
            <a:endParaRPr lang="sk-SK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k-SK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regióny</a:t>
            </a:r>
            <a:r>
              <a:rPr lang="sk-SK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môžu konvergovať, divergovať alebo rásť paralelne </a:t>
            </a:r>
            <a:endParaRPr lang="sk-S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Dobrý príklad uvádzajú </a:t>
            </a:r>
            <a:r>
              <a:rPr lang="sk-SK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Feld</a:t>
            </a:r>
            <a:r>
              <a:rPr lang="sk-SK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a </a:t>
            </a:r>
            <a:r>
              <a:rPr lang="sk-SK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Dede</a:t>
            </a:r>
            <a:r>
              <a:rPr lang="sk-SK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2005: Severné Taliansko ponúka vynikajúcu infraštruktúru, uzavreté trhy a vysokokvalifikovaný pracovný kapitál, preto je možné vysoké talianske daňové zaťaženie. Napr. Írsko, ako krajina periférie, nemá výhodu aglomerácie a na vyrovnávanie miestnych disparít ostáva iba kombinácia nízkych daňových sadzieb a verejno-prospešných služieb. </a:t>
            </a:r>
            <a:r>
              <a:rPr lang="sk-SK" sz="1200" kern="120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Centralizácia a harmonizácia by vzali jeden z mála nástrojov, ktorými sú krajiny periférie schopné konkurovať pre mobilné faktory a boli by škodné pre regionálny rozvoj. 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6B00-B129-449C-BE36-EC5FC30D1C23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1C5A4-F3E9-4E4A-97B4-2765D930F9C2}" type="slidenum">
              <a:rPr lang="sk-SK"/>
              <a:pPr/>
              <a:t>6</a:t>
            </a:fld>
            <a:endParaRPr lang="sk-SK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OECD nevedie záznamy o vládnych výdavkov v členení na </a:t>
            </a:r>
            <a:r>
              <a:rPr lang="sk-SK" dirty="0" err="1" smtClean="0"/>
              <a:t>cetrálnu</a:t>
            </a:r>
            <a:r>
              <a:rPr lang="sk-SK" baseline="0" dirty="0" smtClean="0"/>
              <a:t> vládu a NVÚ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6B00-B129-449C-BE36-EC5FC30D1C23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6B00-B129-449C-BE36-EC5FC30D1C23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príjmy v kompetencii NVÚ</a:t>
            </a:r>
            <a:r>
              <a:rPr lang="sk-SK" baseline="0" dirty="0" smtClean="0"/>
              <a:t> – </a:t>
            </a:r>
            <a:r>
              <a:rPr lang="sk-SK" baseline="0" dirty="0" err="1" smtClean="0"/>
              <a:t>ked</a:t>
            </a:r>
            <a:r>
              <a:rPr lang="sk-SK" baseline="0" dirty="0" smtClean="0"/>
              <a:t> NVÚ určuje základňu aj daň. sadzbu sama, alebo buď len Z určuje, alebo len DS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6B00-B129-449C-BE36-EC5FC30D1C23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analýza je uskutočnená </a:t>
            </a:r>
            <a:r>
              <a:rPr lang="sk-SK" dirty="0" smtClean="0"/>
              <a:t>na teritoriálnej úrovni</a:t>
            </a:r>
            <a:r>
              <a:rPr lang="sk-SK" baseline="0" dirty="0" smtClean="0"/>
              <a:t> NUTS 2 </a:t>
            </a:r>
            <a:r>
              <a:rPr lang="sk-SK" b="1" baseline="0" dirty="0" smtClean="0"/>
              <a:t> v prípade krajín Európy</a:t>
            </a:r>
            <a:r>
              <a:rPr lang="sk-SK" b="0" baseline="0" dirty="0" smtClean="0"/>
              <a:t>, štátna úroveň v príp. krajín mimo Európy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16B00-B129-449C-BE36-EC5FC30D1C23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Kliknite sem a upravte štýl predlohy nadpisov.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Kliknite sem a upravte štýl predlohy podnadpisov.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44105A2-F238-49D3-B2BB-4F5AD07FDEB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639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D4E9B-06DE-44FD-B39F-6DC1094040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A47F4-7B02-47C2-B690-A1682B0C7F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1B28878-390F-414B-82C2-8C80E91D259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0591E-CB5A-41D1-AB06-50986B12E9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6B084-3BCB-4EB7-B83B-5A4C320EAA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83193-CD05-4708-A3A2-2F5EF5CC4A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32089-D60E-4644-ADC2-7CD4D962CA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B6EAB-13D3-4CA3-B969-9E6A89B3DB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3DC2B-9857-4501-9DC1-8D905622A7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3BAFD-75B8-45A3-8B46-C8B9DDF026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22C50-A456-4F8A-9D3F-E45C34138F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Kliknite sem a upravte štýl predlohy nadpisov.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Kliknite sem a upravte štýly predlohy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Tretia úroveň</a:t>
            </a:r>
          </a:p>
          <a:p>
            <a:pPr lvl="3"/>
            <a:r>
              <a:rPr lang="en-US" altLang="en-US" smtClean="0"/>
              <a:t>Štvrtá úroveň</a:t>
            </a:r>
          </a:p>
          <a:p>
            <a:pPr lvl="4"/>
            <a:r>
              <a:rPr lang="en-US" altLang="en-US" smtClean="0"/>
              <a:t>Piata úroveň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b="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+mj-lt"/>
              </a:defRPr>
            </a:lvl1pPr>
          </a:lstStyle>
          <a:p>
            <a:fld id="{EECFF4FF-6F1C-46C2-85DD-8D42E14DA48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319210"/>
            <a:ext cx="7623175" cy="1752600"/>
          </a:xfrm>
        </p:spPr>
        <p:txBody>
          <a:bodyPr/>
          <a:lstStyle/>
          <a:p>
            <a:pPr algn="ctr"/>
            <a:r>
              <a:rPr lang="sk-SK" sz="3500" b="1" dirty="0" smtClean="0">
                <a:latin typeface="Arial" charset="0"/>
              </a:rPr>
              <a:t>Fiškálna decentralizácia </a:t>
            </a:r>
            <a:br>
              <a:rPr lang="sk-SK" sz="3500" b="1" dirty="0" smtClean="0">
                <a:latin typeface="Arial" charset="0"/>
              </a:rPr>
            </a:br>
            <a:r>
              <a:rPr lang="sk-SK" sz="3500" b="1" dirty="0" smtClean="0">
                <a:latin typeface="Arial" charset="0"/>
              </a:rPr>
              <a:t>a regionálne disparity</a:t>
            </a:r>
            <a:endParaRPr lang="sk-SK" sz="3500" b="1" dirty="0"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664360" y="702214"/>
            <a:ext cx="290816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0" dirty="0" err="1">
                <a:latin typeface="Bookman Old Style" pitchFamily="18" charset="0"/>
              </a:rPr>
              <a:t>Ing</a:t>
            </a:r>
            <a:r>
              <a:rPr lang="en-US" sz="1800" b="0" dirty="0">
                <a:latin typeface="Bookman Old Style" pitchFamily="18" charset="0"/>
              </a:rPr>
              <a:t>. </a:t>
            </a:r>
            <a:r>
              <a:rPr lang="sk-SK" sz="1800" b="0" dirty="0">
                <a:latin typeface="Bookman Old Style" pitchFamily="18" charset="0"/>
              </a:rPr>
              <a:t>Katarína </a:t>
            </a:r>
            <a:r>
              <a:rPr lang="sk-SK" sz="1800" b="0" dirty="0" err="1">
                <a:latin typeface="Bookman Old Style" pitchFamily="18" charset="0"/>
              </a:rPr>
              <a:t>Fabianová</a:t>
            </a:r>
            <a:endParaRPr lang="en-US" sz="1800" dirty="0">
              <a:latin typeface="Bookman Old Style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55650" y="2714620"/>
            <a:ext cx="78883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k-SK" sz="2400" dirty="0" smtClean="0">
                <a:latin typeface="+mn-lt"/>
              </a:rPr>
              <a:t>Analýza panelových údajov vybraných krajín OECD</a:t>
            </a:r>
          </a:p>
          <a:p>
            <a:pPr algn="ctr"/>
            <a:r>
              <a:rPr lang="sk-SK" sz="2400" b="0" i="1" dirty="0" smtClean="0">
                <a:latin typeface="+mn-lt"/>
              </a:rPr>
              <a:t>(Ch. </a:t>
            </a:r>
            <a:r>
              <a:rPr lang="sk-SK" sz="2400" b="0" i="1" dirty="0" err="1" smtClean="0">
                <a:latin typeface="+mn-lt"/>
              </a:rPr>
              <a:t>Leßmann</a:t>
            </a:r>
            <a:r>
              <a:rPr lang="sk-SK" sz="2400" b="0" i="1" dirty="0" smtClean="0">
                <a:latin typeface="+mn-lt"/>
              </a:rPr>
              <a:t> 2006)</a:t>
            </a:r>
            <a:endParaRPr lang="en-US" sz="2400" b="0" i="1" dirty="0">
              <a:latin typeface="+mn-lt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2438" indent="-452438"/>
            <a:r>
              <a:rPr lang="sk-SK" sz="2400" dirty="0" smtClean="0"/>
              <a:t>  I. 	Teoretické a empirické východiská</a:t>
            </a:r>
          </a:p>
          <a:p>
            <a:pPr marL="452438" indent="-452438"/>
            <a:r>
              <a:rPr lang="sk-SK" sz="2400" dirty="0" smtClean="0"/>
              <a:t> II. 	Empirická analýza a deskriptívna štatistika</a:t>
            </a:r>
          </a:p>
          <a:p>
            <a:pPr marL="452438" indent="-452438"/>
            <a:r>
              <a:rPr lang="sk-SK" sz="2400" dirty="0" smtClean="0"/>
              <a:t>III.	Zhrnutie a záver</a:t>
            </a:r>
            <a:endParaRPr lang="sk-SK" sz="24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215206" y="6215082"/>
            <a:ext cx="146065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k-SK" sz="1600" b="0" dirty="0" smtClean="0">
                <a:latin typeface="Bookman Old Style" pitchFamily="18" charset="0"/>
              </a:rPr>
              <a:t>20. 03. 2009</a:t>
            </a:r>
            <a:endParaRPr lang="en-US" sz="16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2"/>
          <p:cNvSpPr>
            <a:spLocks noChangeArrowheads="1"/>
          </p:cNvSpPr>
          <p:nvPr/>
        </p:nvSpPr>
        <p:spPr bwMode="auto">
          <a:xfrm>
            <a:off x="500034" y="1000108"/>
            <a:ext cx="8208963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r>
              <a:rPr lang="sk-SK" sz="2600" u="sng" dirty="0" smtClean="0">
                <a:latin typeface="Arial" charset="0"/>
              </a:rPr>
              <a:t>Rozšírené ukazovatele decentralizácie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2200" b="0" i="1" u="sng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200" b="0" dirty="0" smtClean="0">
                <a:latin typeface="Arial" charset="0"/>
              </a:rPr>
              <a:t>rozšírený ukazovateľ decentralizácie v príjmovej strane rozpočtu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2200" b="0" i="1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2200" b="0" i="1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2200" b="0" i="1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  <a:tab pos="5108575" algn="l"/>
              </a:tabLst>
            </a:pPr>
            <a:endParaRPr lang="sk-SK" sz="500" b="0" i="1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3500" b="0" i="1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200" b="0" dirty="0" smtClean="0">
                <a:latin typeface="Arial" charset="0"/>
              </a:rPr>
              <a:t>ukazovateľ decentralizácie autonómnych daňových príjmov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2200" b="0" i="1" u="sng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2200" b="0" i="1" u="sng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2200" b="0" i="1" u="sng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1800" b="0" dirty="0" smtClean="0">
              <a:latin typeface="Arial" charset="0"/>
            </a:endParaRPr>
          </a:p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endParaRPr lang="sk-SK" sz="2200" b="0" u="sng" dirty="0" smtClean="0">
              <a:latin typeface="Arial" charset="0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285720" y="2857496"/>
          <a:ext cx="8360590" cy="806448"/>
        </p:xfrm>
        <a:graphic>
          <a:graphicData uri="http://schemas.openxmlformats.org/presentationml/2006/ole">
            <p:oleObj spid="_x0000_s147458" name="Rovnica" r:id="rId4" imgW="4609800" imgH="444240" progId="Equation.3">
              <p:embed/>
            </p:oleObj>
          </a:graphicData>
        </a:graphic>
      </p:graphicFrame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1670066" y="4786322"/>
          <a:ext cx="5187950" cy="976313"/>
        </p:xfrm>
        <a:graphic>
          <a:graphicData uri="http://schemas.openxmlformats.org/presentationml/2006/ole">
            <p:oleObj spid="_x0000_s147459" name="Rovnica" r:id="rId5" imgW="2361960" imgH="444240" progId="Equation.3">
              <p:embed/>
            </p:oleObj>
          </a:graphicData>
        </a:graphic>
      </p:graphicFrame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8208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dirty="0" smtClean="0">
                <a:solidFill>
                  <a:schemeClr val="tx2"/>
                </a:solidFill>
                <a:latin typeface="Arial" charset="0"/>
              </a:rPr>
              <a:t>Spôsoby merania decentralizácie</a:t>
            </a:r>
          </a:p>
        </p:txBody>
      </p:sp>
      <p:sp>
        <p:nvSpPr>
          <p:cNvPr id="8" name="Rectangle 50"/>
          <p:cNvSpPr>
            <a:spLocks noChangeArrowheads="1"/>
          </p:cNvSpPr>
          <p:nvPr/>
        </p:nvSpPr>
        <p:spPr bwMode="auto">
          <a:xfrm>
            <a:off x="3571868" y="6183313"/>
            <a:ext cx="528221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000" b="0" i="1" dirty="0" smtClean="0">
                <a:solidFill>
                  <a:schemeClr val="tx2"/>
                </a:solidFill>
                <a:latin typeface="Arial" charset="0"/>
              </a:rPr>
              <a:t>II. Empirická analýza a deskriptívna štatistika</a:t>
            </a:r>
            <a:endParaRPr lang="sk-SK" sz="2000" b="0" i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"/>
          <p:cNvSpPr>
            <a:spLocks noChangeArrowheads="1"/>
          </p:cNvSpPr>
          <p:nvPr/>
        </p:nvSpPr>
        <p:spPr bwMode="auto">
          <a:xfrm>
            <a:off x="500034" y="1071546"/>
            <a:ext cx="850112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r>
              <a:rPr lang="sk-SK" sz="2600" dirty="0" smtClean="0">
                <a:latin typeface="Arial" charset="0"/>
              </a:rPr>
              <a:t>vstupná veličina =&gt; HDP na obyvateľa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350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sz="2600" dirty="0" smtClean="0">
                <a:latin typeface="Arial" charset="0"/>
              </a:rPr>
              <a:t>teritoriálna úroveň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2600" b="0" i="1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sz="1800" b="0" i="1" dirty="0" smtClean="0">
                <a:latin typeface="Arial" charset="0"/>
              </a:rPr>
              <a:t>(najmenšie rozdiely medzi regiónmi, ktoré by vznikli v dôsledku „dochádzajúcich“)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2600" b="0" i="1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sz="2600" i="1" u="sng" dirty="0" smtClean="0">
                <a:latin typeface="Arial" charset="0"/>
              </a:rPr>
              <a:t>Ukazovatele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1000" i="1" u="sng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600" b="0" dirty="0" err="1" smtClean="0">
                <a:latin typeface="Arial" charset="0"/>
              </a:rPr>
              <a:t>Theilorov</a:t>
            </a:r>
            <a:r>
              <a:rPr lang="sk-SK" sz="2600" b="0" dirty="0" smtClean="0">
                <a:latin typeface="Arial" charset="0"/>
              </a:rPr>
              <a:t> index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5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600" b="0" dirty="0" err="1" smtClean="0">
                <a:latin typeface="Arial" charset="0"/>
              </a:rPr>
              <a:t>Herfindahlov</a:t>
            </a:r>
            <a:r>
              <a:rPr lang="sk-SK" sz="2600" b="0" dirty="0" smtClean="0">
                <a:latin typeface="Arial" charset="0"/>
              </a:rPr>
              <a:t> index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5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600" b="0" dirty="0" smtClean="0">
                <a:latin typeface="Arial" charset="0"/>
              </a:rPr>
              <a:t>a pod.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3643306" y="1992617"/>
            <a:ext cx="500066" cy="33020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651300" y="2322822"/>
            <a:ext cx="492072" cy="3127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154538" y="1722111"/>
            <a:ext cx="434655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k-SK" sz="2600" b="0" dirty="0" smtClean="0">
                <a:latin typeface="Arial" charset="0"/>
              </a:rPr>
              <a:t>NUTS 2</a:t>
            </a:r>
            <a:endParaRPr lang="en-US" sz="2600" b="0" dirty="0">
              <a:latin typeface="Arial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154538" y="2428868"/>
            <a:ext cx="448942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k-SK" sz="2600" b="0" dirty="0" smtClean="0">
                <a:latin typeface="Arial" charset="0"/>
              </a:rPr>
              <a:t>štátna úroveň</a:t>
            </a:r>
            <a:endParaRPr lang="en-US" sz="2600" b="0" dirty="0">
              <a:latin typeface="Arial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8208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dirty="0" smtClean="0">
                <a:solidFill>
                  <a:schemeClr val="tx2"/>
                </a:solidFill>
                <a:latin typeface="Arial" charset="0"/>
              </a:rPr>
              <a:t>Spôsoby merania regionálnych disparít</a:t>
            </a:r>
          </a:p>
        </p:txBody>
      </p:sp>
      <p:sp>
        <p:nvSpPr>
          <p:cNvPr id="13" name="Rectangle 50"/>
          <p:cNvSpPr>
            <a:spLocks noChangeArrowheads="1"/>
          </p:cNvSpPr>
          <p:nvPr/>
        </p:nvSpPr>
        <p:spPr bwMode="auto">
          <a:xfrm>
            <a:off x="3571868" y="6183313"/>
            <a:ext cx="528221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000" b="0" i="1" dirty="0" smtClean="0">
                <a:solidFill>
                  <a:schemeClr val="tx2"/>
                </a:solidFill>
                <a:latin typeface="Arial" charset="0"/>
              </a:rPr>
              <a:t>II. Empirická analýza a deskriptívna štatistika</a:t>
            </a:r>
            <a:endParaRPr lang="sk-SK" sz="2000" b="0" i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8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6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6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40"/>
                            </p:stCondLst>
                            <p:childTnLst>
                              <p:par>
                                <p:cTn id="3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8208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dirty="0" smtClean="0">
                <a:solidFill>
                  <a:schemeClr val="tx2"/>
                </a:solidFill>
                <a:latin typeface="Arial" charset="0"/>
              </a:rPr>
              <a:t>Spôsoby merania regionálnych disparít</a:t>
            </a:r>
          </a:p>
        </p:txBody>
      </p:sp>
      <p:sp>
        <p:nvSpPr>
          <p:cNvPr id="4" name="Rectangle 102"/>
          <p:cNvSpPr>
            <a:spLocks noChangeArrowheads="1"/>
          </p:cNvSpPr>
          <p:nvPr/>
        </p:nvSpPr>
        <p:spPr bwMode="auto">
          <a:xfrm>
            <a:off x="500034" y="1071546"/>
            <a:ext cx="850112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600" b="0" dirty="0" smtClean="0">
                <a:latin typeface="Arial" charset="0"/>
              </a:rPr>
              <a:t>variačný koeficient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26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26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26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600" b="0" dirty="0" smtClean="0">
                <a:latin typeface="Arial" charset="0"/>
              </a:rPr>
              <a:t>upravený </a:t>
            </a:r>
            <a:r>
              <a:rPr lang="sk-SK" sz="2600" b="0" dirty="0" err="1" smtClean="0">
                <a:latin typeface="Arial" charset="0"/>
              </a:rPr>
              <a:t>Giniho</a:t>
            </a:r>
            <a:r>
              <a:rPr lang="sk-SK" sz="2600" b="0" dirty="0" smtClean="0">
                <a:latin typeface="Arial" charset="0"/>
              </a:rPr>
              <a:t> koeficient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26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26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600" b="0" dirty="0" smtClean="0">
                <a:latin typeface="Arial" charset="0"/>
              </a:rPr>
              <a:t>vážený variačný koeficient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26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26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8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sz="1800" i="1" dirty="0" err="1" smtClean="0">
                <a:latin typeface="Arial" charset="0"/>
              </a:rPr>
              <a:t>a</a:t>
            </a:r>
            <a:r>
              <a:rPr lang="sk-SK" sz="1800" i="1" baseline="-25000" dirty="0" err="1" smtClean="0">
                <a:latin typeface="Arial" charset="0"/>
              </a:rPr>
              <a:t>i</a:t>
            </a:r>
            <a:r>
              <a:rPr lang="sk-SK" sz="1800" dirty="0" smtClean="0">
                <a:latin typeface="Arial" charset="0"/>
              </a:rPr>
              <a:t> = regionálny HDP/</a:t>
            </a:r>
            <a:r>
              <a:rPr lang="sk-SK" sz="1800" dirty="0" err="1" smtClean="0">
                <a:latin typeface="Arial" charset="0"/>
              </a:rPr>
              <a:t>ob</a:t>
            </a:r>
            <a:endParaRPr lang="sk-SK" sz="180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sz="1800" i="1" dirty="0" smtClean="0">
                <a:latin typeface="Arial" charset="0"/>
              </a:rPr>
              <a:t>N</a:t>
            </a:r>
            <a:r>
              <a:rPr lang="sk-SK" sz="1800" dirty="0" smtClean="0">
                <a:latin typeface="Arial" charset="0"/>
              </a:rPr>
              <a:t> = počet regiónov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2600" b="0" dirty="0" smtClean="0">
              <a:latin typeface="Arial" charset="0"/>
            </a:endParaRPr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49507" name="Object 3"/>
          <p:cNvGraphicFramePr>
            <a:graphicFrameLocks noChangeAspect="1"/>
          </p:cNvGraphicFramePr>
          <p:nvPr/>
        </p:nvGraphicFramePr>
        <p:xfrm>
          <a:off x="3929058" y="928670"/>
          <a:ext cx="4027487" cy="1633537"/>
        </p:xfrm>
        <a:graphic>
          <a:graphicData uri="http://schemas.openxmlformats.org/presentationml/2006/ole">
            <p:oleObj spid="_x0000_s149507" name="Rovnica" r:id="rId4" imgW="2692080" imgH="1091880" progId="Equation.3">
              <p:embed/>
            </p:oleObj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4914930" y="3094041"/>
          <a:ext cx="3871912" cy="835025"/>
        </p:xfrm>
        <a:graphic>
          <a:graphicData uri="http://schemas.openxmlformats.org/presentationml/2006/ole">
            <p:oleObj spid="_x0000_s149508" name="Rovnica" r:id="rId5" imgW="2590560" imgH="558720" progId="Equation.3">
              <p:embed/>
            </p:oleObj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4714876" y="4198955"/>
          <a:ext cx="3973512" cy="1730375"/>
        </p:xfrm>
        <a:graphic>
          <a:graphicData uri="http://schemas.openxmlformats.org/presentationml/2006/ole">
            <p:oleObj spid="_x0000_s149510" name="Rovnica" r:id="rId6" imgW="2654280" imgH="1155600" progId="Equation.3">
              <p:embed/>
            </p:oleObj>
          </a:graphicData>
        </a:graphic>
      </p:graphicFrame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3571868" y="6183313"/>
            <a:ext cx="528221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000" b="0" i="1" dirty="0" smtClean="0">
                <a:solidFill>
                  <a:schemeClr val="tx2"/>
                </a:solidFill>
                <a:latin typeface="Arial" charset="0"/>
              </a:rPr>
              <a:t>II. Empirická analýza a deskriptívna štatistika</a:t>
            </a:r>
            <a:endParaRPr lang="sk-SK" sz="2000" b="0" i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8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8208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dirty="0" smtClean="0">
                <a:solidFill>
                  <a:schemeClr val="tx2"/>
                </a:solidFill>
                <a:latin typeface="Arial" charset="0"/>
              </a:rPr>
              <a:t>Ostatné riadiace ukazovatele</a:t>
            </a:r>
          </a:p>
        </p:txBody>
      </p:sp>
      <p:sp>
        <p:nvSpPr>
          <p:cNvPr id="4" name="Rectangle 102"/>
          <p:cNvSpPr>
            <a:spLocks noChangeArrowheads="1"/>
          </p:cNvSpPr>
          <p:nvPr/>
        </p:nvSpPr>
        <p:spPr bwMode="auto">
          <a:xfrm>
            <a:off x="500034" y="928670"/>
            <a:ext cx="850112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-"/>
              <a:tabLst>
                <a:tab pos="987425" algn="l"/>
              </a:tabLst>
            </a:pPr>
            <a:r>
              <a:rPr lang="sk-SK" sz="2600" b="0" dirty="0" smtClean="0">
                <a:latin typeface="Arial" charset="0"/>
              </a:rPr>
              <a:t>vychádzame z faktorov, ktoré môžu ovplyvňovať RD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10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600" dirty="0" smtClean="0">
                <a:latin typeface="Arial" charset="0"/>
              </a:rPr>
              <a:t>sociálne transfery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sz="2600" b="0" dirty="0" smtClean="0">
                <a:latin typeface="Arial" charset="0"/>
              </a:rPr>
              <a:t>	</a:t>
            </a:r>
            <a:r>
              <a:rPr lang="sk-SK" sz="2200" b="0" dirty="0" smtClean="0">
                <a:latin typeface="Arial" charset="0"/>
              </a:rPr>
              <a:t>=&gt; ukazovateľ sociálnej redistribúcie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22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35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600" dirty="0" smtClean="0">
                <a:latin typeface="Arial" charset="0"/>
              </a:rPr>
              <a:t>vládne granty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500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600" dirty="0" smtClean="0">
                <a:latin typeface="Arial" charset="0"/>
              </a:rPr>
              <a:t>globalizácia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2200" b="0" dirty="0" smtClean="0">
              <a:latin typeface="Arial" charset="0"/>
            </a:endParaRPr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3643306" y="2500306"/>
          <a:ext cx="3800475" cy="712788"/>
        </p:xfrm>
        <a:graphic>
          <a:graphicData uri="http://schemas.openxmlformats.org/presentationml/2006/ole">
            <p:oleObj spid="_x0000_s160773" name="Rovnica" r:id="rId4" imgW="2234880" imgH="419040" progId="Equation.3">
              <p:embed/>
            </p:oleObj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571868" y="5214950"/>
          <a:ext cx="3562350" cy="777875"/>
        </p:xfrm>
        <a:graphic>
          <a:graphicData uri="http://schemas.openxmlformats.org/presentationml/2006/ole">
            <p:oleObj spid="_x0000_s160775" name="Rovnica" r:id="rId5" imgW="2095200" imgH="457200" progId="Equation.3">
              <p:embed/>
            </p:oleObj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3184536" y="3836988"/>
          <a:ext cx="2959100" cy="755650"/>
        </p:xfrm>
        <a:graphic>
          <a:graphicData uri="http://schemas.openxmlformats.org/presentationml/2006/ole">
            <p:oleObj spid="_x0000_s160776" name="Rovnica" r:id="rId6" imgW="1739880" imgH="444240" progId="Equation.3">
              <p:embed/>
            </p:oleObj>
          </a:graphicData>
        </a:graphic>
      </p:graphicFrame>
      <p:sp>
        <p:nvSpPr>
          <p:cNvPr id="13" name="Rectangle 50"/>
          <p:cNvSpPr>
            <a:spLocks noChangeArrowheads="1"/>
          </p:cNvSpPr>
          <p:nvPr/>
        </p:nvSpPr>
        <p:spPr bwMode="auto">
          <a:xfrm>
            <a:off x="3571868" y="6183313"/>
            <a:ext cx="528221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000" b="0" i="1" dirty="0" smtClean="0">
                <a:solidFill>
                  <a:schemeClr val="tx2"/>
                </a:solidFill>
                <a:latin typeface="Arial" charset="0"/>
              </a:rPr>
              <a:t>II. Empirická analýza a deskriptívna štatistika</a:t>
            </a:r>
            <a:endParaRPr lang="sk-SK" sz="2000" b="0" i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8208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dirty="0" smtClean="0">
                <a:solidFill>
                  <a:schemeClr val="tx2"/>
                </a:solidFill>
                <a:latin typeface="Arial" charset="0"/>
              </a:rPr>
              <a:t>Ostatné riadiace ukazovatele</a:t>
            </a:r>
          </a:p>
        </p:txBody>
      </p:sp>
      <p:sp>
        <p:nvSpPr>
          <p:cNvPr id="4" name="Rectangle 102"/>
          <p:cNvSpPr>
            <a:spLocks noChangeArrowheads="1"/>
          </p:cNvSpPr>
          <p:nvPr/>
        </p:nvSpPr>
        <p:spPr bwMode="auto">
          <a:xfrm>
            <a:off x="500034" y="785794"/>
            <a:ext cx="850112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dirty="0" smtClean="0">
                <a:latin typeface="Arial" charset="0"/>
              </a:rPr>
              <a:t>aglomerácia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97050" algn="l"/>
              </a:tabLst>
            </a:pPr>
            <a:r>
              <a:rPr lang="sk-SK" sz="2600" b="0" dirty="0" smtClean="0">
                <a:latin typeface="Arial" charset="0"/>
              </a:rPr>
              <a:t>	</a:t>
            </a:r>
            <a:r>
              <a:rPr lang="sk-SK" sz="2400" b="0" i="1" dirty="0" err="1" smtClean="0"/>
              <a:t>popgini</a:t>
            </a:r>
            <a:r>
              <a:rPr lang="sk-SK" sz="2200" b="0" dirty="0" smtClean="0">
                <a:latin typeface="Arial" charset="0"/>
              </a:rPr>
              <a:t>  =&gt;	</a:t>
            </a:r>
            <a:r>
              <a:rPr lang="sk-SK" sz="2000" b="0" dirty="0" smtClean="0">
                <a:latin typeface="Arial" charset="0"/>
              </a:rPr>
              <a:t>ukazovateľ </a:t>
            </a:r>
            <a:r>
              <a:rPr lang="sk-SK" sz="2000" b="0" dirty="0" err="1" smtClean="0">
                <a:latin typeface="Arial" charset="0"/>
              </a:rPr>
              <a:t>Giniho</a:t>
            </a:r>
            <a:r>
              <a:rPr lang="sk-SK" sz="2000" b="0" dirty="0" smtClean="0">
                <a:latin typeface="Arial" charset="0"/>
              </a:rPr>
              <a:t> koeficientu rozdelenia regionálnej 	populácie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97050" algn="l"/>
              </a:tabLst>
            </a:pPr>
            <a:r>
              <a:rPr lang="sk-SK" sz="2200" b="0" dirty="0" smtClean="0">
                <a:latin typeface="Arial" charset="0"/>
              </a:rPr>
              <a:t>	</a:t>
            </a:r>
            <a:r>
              <a:rPr lang="sk-SK" sz="2400" i="1" dirty="0" smtClean="0"/>
              <a:t> </a:t>
            </a:r>
            <a:r>
              <a:rPr lang="sk-SK" sz="2400" b="0" i="1" dirty="0" err="1" smtClean="0"/>
              <a:t>urban</a:t>
            </a:r>
            <a:r>
              <a:rPr lang="sk-SK" sz="2400" i="1" dirty="0" smtClean="0"/>
              <a:t>   </a:t>
            </a:r>
            <a:r>
              <a:rPr lang="sk-SK" sz="2200" b="0" dirty="0" smtClean="0">
                <a:latin typeface="Arial" charset="0"/>
              </a:rPr>
              <a:t>=&gt;	</a:t>
            </a:r>
            <a:r>
              <a:rPr lang="sk-SK" sz="2000" b="0" dirty="0" smtClean="0">
                <a:latin typeface="Arial" charset="0"/>
              </a:rPr>
              <a:t>podiel ľudí žijúcich v mestách na celkovom počte 	ľudí v regióne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15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dirty="0" smtClean="0">
                <a:latin typeface="Arial" charset="0"/>
              </a:rPr>
              <a:t>zamestnanosť v poľnohospodárstve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r>
              <a:rPr lang="sk-SK" sz="2400" i="1" dirty="0" smtClean="0"/>
              <a:t>	</a:t>
            </a:r>
            <a:r>
              <a:rPr lang="sk-SK" sz="2400" b="0" i="1" dirty="0" err="1" smtClean="0"/>
              <a:t>emplagri</a:t>
            </a:r>
            <a:r>
              <a:rPr lang="sk-SK" sz="2400" i="1" dirty="0" smtClean="0"/>
              <a:t> </a:t>
            </a:r>
            <a:r>
              <a:rPr lang="sk-SK" sz="2200" b="0" dirty="0" smtClean="0">
                <a:latin typeface="Arial" charset="0"/>
              </a:rPr>
              <a:t>=&gt;	</a:t>
            </a:r>
            <a:r>
              <a:rPr lang="sk-SK" sz="2000" b="0" dirty="0" smtClean="0">
                <a:latin typeface="Arial" charset="0"/>
              </a:rPr>
              <a:t>podiel populácie zamestnanej v poľnohospodárstve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endParaRPr lang="sk-SK" sz="15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dirty="0" smtClean="0">
                <a:latin typeface="Arial" charset="0"/>
              </a:rPr>
              <a:t>bohatstvo krajiny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344613" algn="l"/>
                <a:tab pos="1703388" algn="l"/>
              </a:tabLst>
            </a:pPr>
            <a:r>
              <a:rPr lang="sk-SK" sz="2400" i="1" dirty="0" smtClean="0"/>
              <a:t>	  </a:t>
            </a:r>
            <a:r>
              <a:rPr lang="sk-SK" sz="2400" b="0" i="1" dirty="0" err="1" smtClean="0"/>
              <a:t>gdppc</a:t>
            </a:r>
            <a:r>
              <a:rPr lang="sk-SK" sz="2400" i="1" dirty="0" smtClean="0"/>
              <a:t>  	</a:t>
            </a:r>
            <a:r>
              <a:rPr lang="sk-SK" sz="2200" b="0" dirty="0" smtClean="0">
                <a:latin typeface="Arial" charset="0"/>
              </a:rPr>
              <a:t>=&gt;	</a:t>
            </a:r>
            <a:r>
              <a:rPr lang="sk-SK" sz="2000" b="0" dirty="0" smtClean="0">
                <a:latin typeface="Arial" charset="0"/>
              </a:rPr>
              <a:t>HDP na obyvateľa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endParaRPr lang="sk-SK" sz="15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dirty="0" smtClean="0">
                <a:latin typeface="Arial" charset="0"/>
              </a:rPr>
              <a:t>politický vplyv a vplyv veľkosti regionálnych efektov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sz="2400" i="1" dirty="0" smtClean="0"/>
              <a:t>	</a:t>
            </a:r>
            <a:r>
              <a:rPr lang="sk-SK" sz="2400" b="0" i="1" dirty="0" err="1" smtClean="0"/>
              <a:t>unempl</a:t>
            </a:r>
            <a:r>
              <a:rPr lang="sk-SK" sz="2400" i="1" dirty="0" smtClean="0"/>
              <a:t>  </a:t>
            </a:r>
            <a:r>
              <a:rPr lang="sk-SK" sz="2200" b="0" dirty="0" smtClean="0">
                <a:latin typeface="Arial" charset="0"/>
              </a:rPr>
              <a:t>=&gt;	</a:t>
            </a:r>
            <a:r>
              <a:rPr lang="sk-SK" sz="2000" b="0" dirty="0" smtClean="0">
                <a:latin typeface="Arial" charset="0"/>
              </a:rPr>
              <a:t>ukazovateľ nezamestnanosti</a:t>
            </a:r>
          </a:p>
          <a:p>
            <a:pPr marL="273050" indent="-273050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tabLst>
                <a:tab pos="1344613" algn="l"/>
              </a:tabLst>
            </a:pPr>
            <a:r>
              <a:rPr lang="sk-SK" sz="2200" b="0" dirty="0" smtClean="0">
                <a:latin typeface="Arial" charset="0"/>
              </a:rPr>
              <a:t>	      </a:t>
            </a:r>
            <a:r>
              <a:rPr lang="sk-SK" sz="2400" b="0" i="1" dirty="0" smtClean="0"/>
              <a:t>pop</a:t>
            </a:r>
            <a:r>
              <a:rPr lang="sk-SK" sz="2400" i="1" dirty="0" smtClean="0"/>
              <a:t>	</a:t>
            </a:r>
            <a:r>
              <a:rPr lang="sk-SK" sz="2200" b="0" dirty="0" smtClean="0">
                <a:latin typeface="Arial" charset="0"/>
              </a:rPr>
              <a:t>=&gt;	</a:t>
            </a:r>
            <a:r>
              <a:rPr lang="sk-SK" sz="2000" b="0" dirty="0" smtClean="0">
                <a:latin typeface="Arial" charset="0"/>
              </a:rPr>
              <a:t>veľkosť populácie</a:t>
            </a:r>
            <a:endParaRPr lang="sk-SK" sz="2000" dirty="0" smtClean="0">
              <a:latin typeface="Arial" charset="0"/>
            </a:endParaRPr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9" name="Rectangle 50"/>
          <p:cNvSpPr>
            <a:spLocks noChangeArrowheads="1"/>
          </p:cNvSpPr>
          <p:nvPr/>
        </p:nvSpPr>
        <p:spPr bwMode="auto">
          <a:xfrm>
            <a:off x="3571868" y="6183313"/>
            <a:ext cx="528221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000" b="0" i="1" dirty="0" smtClean="0">
                <a:solidFill>
                  <a:schemeClr val="tx2"/>
                </a:solidFill>
                <a:latin typeface="Arial" charset="0"/>
              </a:rPr>
              <a:t>II. Empirická analýza a deskriptívna štatistika</a:t>
            </a:r>
            <a:endParaRPr lang="sk-SK" sz="2000" b="0" i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8208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dirty="0" smtClean="0">
                <a:solidFill>
                  <a:schemeClr val="tx2"/>
                </a:solidFill>
                <a:latin typeface="Arial" charset="0"/>
              </a:rPr>
              <a:t>Model regresnej analýzy</a:t>
            </a:r>
          </a:p>
        </p:txBody>
      </p:sp>
      <p:sp>
        <p:nvSpPr>
          <p:cNvPr id="4" name="Rectangle 102"/>
          <p:cNvSpPr>
            <a:spLocks noChangeArrowheads="1"/>
          </p:cNvSpPr>
          <p:nvPr/>
        </p:nvSpPr>
        <p:spPr bwMode="auto">
          <a:xfrm>
            <a:off x="428596" y="1071546"/>
            <a:ext cx="850112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dirty="0" smtClean="0">
                <a:latin typeface="Arial" charset="0"/>
              </a:rPr>
              <a:t>základná formálna rovnica regresie</a:t>
            </a:r>
            <a:r>
              <a:rPr lang="sk-SK" sz="2400" i="1" dirty="0" smtClean="0"/>
              <a:t>	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endParaRPr lang="sk-SK" sz="2400" b="0" i="1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endParaRPr lang="sk-SK" sz="20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endParaRPr lang="sk-SK" sz="15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r>
              <a:rPr lang="sk-SK" sz="2100" b="0" i="1" dirty="0" err="1" smtClean="0">
                <a:cs typeface="Times New Roman" pitchFamily="18" charset="0"/>
              </a:rPr>
              <a:t>Disparita</a:t>
            </a:r>
            <a:r>
              <a:rPr lang="sk-SK" sz="2100" b="0" i="1" baseline="-25000" dirty="0" err="1" smtClean="0">
                <a:cs typeface="Times New Roman" pitchFamily="18" charset="0"/>
              </a:rPr>
              <a:t>i</a:t>
            </a:r>
            <a:r>
              <a:rPr lang="sk-SK" sz="2100" b="0" i="1" dirty="0" smtClean="0">
                <a:cs typeface="Times New Roman" pitchFamily="18" charset="0"/>
              </a:rPr>
              <a:t> </a:t>
            </a:r>
            <a:r>
              <a:rPr lang="sk-SK" sz="2000" b="0" dirty="0" smtClean="0">
                <a:latin typeface="Arial" charset="0"/>
              </a:rPr>
              <a:t>– priemer rôznych ukazovateľov RD od 1980 do 2000 v krajine </a:t>
            </a:r>
            <a:r>
              <a:rPr lang="sk-SK" sz="2100" b="0" i="1" dirty="0" smtClean="0"/>
              <a:t>i</a:t>
            </a:r>
            <a:endParaRPr lang="sk-SK" sz="2100" b="0" dirty="0" smtClean="0"/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r>
              <a:rPr lang="sk-SK" sz="2100" b="0" i="1" dirty="0" err="1" smtClean="0">
                <a:cs typeface="Times New Roman" pitchFamily="18" charset="0"/>
              </a:rPr>
              <a:t>Obmedzenie</a:t>
            </a:r>
            <a:r>
              <a:rPr lang="sk-SK" sz="2100" b="0" i="1" baseline="-25000" dirty="0" err="1" smtClean="0">
                <a:cs typeface="Times New Roman" pitchFamily="18" charset="0"/>
              </a:rPr>
              <a:t>i</a:t>
            </a:r>
            <a:r>
              <a:rPr lang="sk-SK" sz="2100" b="0" i="1" baseline="-25000" dirty="0" smtClean="0">
                <a:cs typeface="Times New Roman" pitchFamily="18" charset="0"/>
              </a:rPr>
              <a:t> </a:t>
            </a:r>
            <a:r>
              <a:rPr lang="sk-SK" sz="2000" b="0" dirty="0" smtClean="0">
                <a:latin typeface="Arial" charset="0"/>
              </a:rPr>
              <a:t>– vektor riadiacich veličín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r>
              <a:rPr lang="sk-SK" sz="2100" b="0" i="1" dirty="0" err="1" smtClean="0">
                <a:cs typeface="Times New Roman" pitchFamily="18" charset="0"/>
              </a:rPr>
              <a:t>Decentralizácia</a:t>
            </a:r>
            <a:r>
              <a:rPr lang="sk-SK" sz="2100" b="0" i="1" baseline="-25000" dirty="0" err="1" smtClean="0">
                <a:cs typeface="Times New Roman" pitchFamily="18" charset="0"/>
              </a:rPr>
              <a:t>i</a:t>
            </a:r>
            <a:r>
              <a:rPr lang="sk-SK" sz="2000" b="0" dirty="0" smtClean="0">
                <a:latin typeface="Arial" charset="0"/>
              </a:rPr>
              <a:t> – periodické priemery ukazovateľov decentralizácie 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endParaRPr lang="sk-SK" sz="15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endParaRPr lang="sk-SK" sz="15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endParaRPr lang="sk-SK" sz="15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dirty="0" smtClean="0">
                <a:latin typeface="Arial" charset="0"/>
              </a:rPr>
              <a:t>rovnica regresie použitá v dynamickej časti analýzy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200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300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sz="2100" b="0" i="1" dirty="0" err="1" smtClean="0">
                <a:cs typeface="Times New Roman" pitchFamily="18" charset="0"/>
              </a:rPr>
              <a:t>α</a:t>
            </a:r>
            <a:r>
              <a:rPr lang="sk-SK" sz="2100" b="0" i="1" baseline="-25000" dirty="0" err="1" smtClean="0">
                <a:cs typeface="Times New Roman" pitchFamily="18" charset="0"/>
              </a:rPr>
              <a:t>i</a:t>
            </a:r>
            <a:r>
              <a:rPr lang="sk-SK" sz="2100" b="0" i="1" dirty="0" smtClean="0">
                <a:cs typeface="Times New Roman" pitchFamily="18" charset="0"/>
              </a:rPr>
              <a:t> </a:t>
            </a:r>
            <a:r>
              <a:rPr lang="sk-SK" sz="2000" b="0" dirty="0" smtClean="0">
                <a:latin typeface="Arial" charset="0"/>
              </a:rPr>
              <a:t>– fixné efekty krajiny</a:t>
            </a:r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63841" name="Object 1"/>
          <p:cNvGraphicFramePr>
            <a:graphicFrameLocks noChangeAspect="1"/>
          </p:cNvGraphicFramePr>
          <p:nvPr/>
        </p:nvGraphicFramePr>
        <p:xfrm>
          <a:off x="787425" y="1714488"/>
          <a:ext cx="7427913" cy="482600"/>
        </p:xfrm>
        <a:graphic>
          <a:graphicData uri="http://schemas.openxmlformats.org/presentationml/2006/ole">
            <p:oleObj spid="_x0000_s163841" name="Rovnica" r:id="rId4" imgW="3670300" imgH="241300" progId="Equation.3">
              <p:embed/>
            </p:oleObj>
          </a:graphicData>
        </a:graphic>
      </p:graphicFrame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63843" name="Object 3"/>
          <p:cNvGraphicFramePr>
            <a:graphicFrameLocks noChangeAspect="1"/>
          </p:cNvGraphicFramePr>
          <p:nvPr/>
        </p:nvGraphicFramePr>
        <p:xfrm>
          <a:off x="642910" y="4918089"/>
          <a:ext cx="7816850" cy="511175"/>
        </p:xfrm>
        <a:graphic>
          <a:graphicData uri="http://schemas.openxmlformats.org/presentationml/2006/ole">
            <p:oleObj spid="_x0000_s163843" name="Rovnica" r:id="rId5" imgW="3937000" imgH="254000" progId="Equation.3">
              <p:embed/>
            </p:oleObj>
          </a:graphicData>
        </a:graphic>
      </p:graphicFrame>
      <p:sp>
        <p:nvSpPr>
          <p:cNvPr id="10" name="Rectangle 50"/>
          <p:cNvSpPr>
            <a:spLocks noChangeArrowheads="1"/>
          </p:cNvSpPr>
          <p:nvPr/>
        </p:nvSpPr>
        <p:spPr bwMode="auto">
          <a:xfrm>
            <a:off x="3571868" y="6183313"/>
            <a:ext cx="528221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000" b="0" i="1" dirty="0" smtClean="0">
                <a:solidFill>
                  <a:schemeClr val="tx2"/>
                </a:solidFill>
                <a:latin typeface="Arial" charset="0"/>
              </a:rPr>
              <a:t>II. Empirická analýza a deskriptívna štatistika</a:t>
            </a:r>
            <a:endParaRPr lang="sk-SK" sz="2000" b="0" i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80"/>
                            </p:stCondLst>
                            <p:childTnLst>
                              <p:par>
                                <p:cTn id="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0"/>
          <p:cNvSpPr>
            <a:spLocks noChangeArrowheads="1"/>
          </p:cNvSpPr>
          <p:nvPr/>
        </p:nvSpPr>
        <p:spPr bwMode="auto">
          <a:xfrm>
            <a:off x="3571868" y="6183313"/>
            <a:ext cx="528221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000" b="0" i="1" dirty="0" smtClean="0">
                <a:solidFill>
                  <a:schemeClr val="tx2"/>
                </a:solidFill>
                <a:latin typeface="Arial" charset="0"/>
              </a:rPr>
              <a:t>II. Empirická analýza a deskriptívna štatistika</a:t>
            </a:r>
            <a:endParaRPr lang="sk-SK" sz="2000" b="0" i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8208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dirty="0" smtClean="0">
                <a:solidFill>
                  <a:schemeClr val="tx2"/>
                </a:solidFill>
                <a:latin typeface="Arial" charset="0"/>
              </a:rPr>
              <a:t>Model regresnej analýzy</a:t>
            </a:r>
          </a:p>
        </p:txBody>
      </p:sp>
      <p:sp>
        <p:nvSpPr>
          <p:cNvPr id="4" name="Rectangle 102"/>
          <p:cNvSpPr>
            <a:spLocks noChangeArrowheads="1"/>
          </p:cNvSpPr>
          <p:nvPr/>
        </p:nvSpPr>
        <p:spPr bwMode="auto">
          <a:xfrm>
            <a:off x="428596" y="928670"/>
            <a:ext cx="850112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u="sng" dirty="0" smtClean="0">
                <a:latin typeface="Arial" charset="0"/>
              </a:rPr>
              <a:t>Aplikované prístupy:</a:t>
            </a:r>
            <a:r>
              <a:rPr lang="sk-SK" sz="2400" i="1" dirty="0" smtClean="0"/>
              <a:t>	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endParaRPr lang="sk-SK" sz="2400" b="0" i="1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r>
              <a:rPr lang="sk-SK" sz="2400" dirty="0" smtClean="0">
                <a:latin typeface="Arial" charset="0"/>
              </a:rPr>
              <a:t>OSL regresia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r>
              <a:rPr lang="sk-SK" sz="2400" b="0" i="1" dirty="0" smtClean="0">
                <a:latin typeface="Arial" charset="0"/>
              </a:rPr>
              <a:t>(</a:t>
            </a:r>
            <a:r>
              <a:rPr lang="sk-SK" sz="2400" b="0" i="1" dirty="0" err="1" smtClean="0">
                <a:latin typeface="Arial" charset="0"/>
              </a:rPr>
              <a:t>Dynamic</a:t>
            </a:r>
            <a:r>
              <a:rPr lang="sk-SK" sz="2400" b="0" i="1" dirty="0" smtClean="0">
                <a:latin typeface="Arial" charset="0"/>
              </a:rPr>
              <a:t> </a:t>
            </a:r>
            <a:r>
              <a:rPr lang="sk-SK" sz="2400" b="0" i="1" dirty="0" err="1" smtClean="0">
                <a:latin typeface="Arial" charset="0"/>
              </a:rPr>
              <a:t>Ordinary</a:t>
            </a:r>
            <a:r>
              <a:rPr lang="sk-SK" sz="2400" b="0" i="1" dirty="0" smtClean="0">
                <a:latin typeface="Arial" charset="0"/>
              </a:rPr>
              <a:t> </a:t>
            </a:r>
            <a:r>
              <a:rPr lang="sk-SK" sz="2400" b="0" i="1" dirty="0" err="1" smtClean="0">
                <a:latin typeface="Arial" charset="0"/>
              </a:rPr>
              <a:t>Least</a:t>
            </a:r>
            <a:r>
              <a:rPr lang="sk-SK" sz="2400" b="0" i="1" dirty="0" smtClean="0">
                <a:latin typeface="Arial" charset="0"/>
              </a:rPr>
              <a:t> </a:t>
            </a:r>
            <a:r>
              <a:rPr lang="sk-SK" sz="2400" b="0" i="1" dirty="0" err="1" smtClean="0">
                <a:latin typeface="Arial" charset="0"/>
              </a:rPr>
              <a:t>Squares</a:t>
            </a:r>
            <a:r>
              <a:rPr lang="sk-SK" sz="2400" b="0" i="1" dirty="0" smtClean="0">
                <a:latin typeface="Arial" charset="0"/>
              </a:rPr>
              <a:t> </a:t>
            </a:r>
            <a:r>
              <a:rPr lang="sk-SK" sz="2400" b="0" i="1" dirty="0" err="1" smtClean="0">
                <a:latin typeface="Arial" charset="0"/>
              </a:rPr>
              <a:t>analysis</a:t>
            </a:r>
            <a:r>
              <a:rPr lang="sk-SK" sz="2400" b="0" i="1" dirty="0" smtClean="0">
                <a:latin typeface="Arial" charset="0"/>
              </a:rPr>
              <a:t>)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endParaRPr lang="sk-SK" sz="1500" b="0" i="1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r>
              <a:rPr lang="sk-SK" sz="2400" dirty="0" smtClean="0">
                <a:latin typeface="Arial" charset="0"/>
              </a:rPr>
              <a:t>FGLS analýza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r>
              <a:rPr lang="sk-SK" sz="2400" b="0" i="1" dirty="0" smtClean="0">
                <a:latin typeface="Arial" charset="0"/>
              </a:rPr>
              <a:t>(</a:t>
            </a:r>
            <a:r>
              <a:rPr lang="sk-SK" sz="2400" b="0" i="1" dirty="0" err="1" smtClean="0">
                <a:latin typeface="Arial" charset="0"/>
              </a:rPr>
              <a:t>Feasible</a:t>
            </a:r>
            <a:r>
              <a:rPr lang="sk-SK" sz="2400" b="0" i="1" dirty="0" smtClean="0">
                <a:latin typeface="Arial" charset="0"/>
              </a:rPr>
              <a:t> </a:t>
            </a:r>
            <a:r>
              <a:rPr lang="sk-SK" sz="2400" b="0" i="1" dirty="0" err="1" smtClean="0">
                <a:latin typeface="Arial" charset="0"/>
              </a:rPr>
              <a:t>Generalise</a:t>
            </a:r>
            <a:r>
              <a:rPr lang="sk-SK" sz="2400" b="0" i="1" dirty="0" smtClean="0">
                <a:latin typeface="Arial" charset="0"/>
              </a:rPr>
              <a:t> </a:t>
            </a:r>
            <a:r>
              <a:rPr lang="sk-SK" sz="2400" b="0" i="1" dirty="0" err="1" smtClean="0">
                <a:latin typeface="Arial" charset="0"/>
              </a:rPr>
              <a:t>Least</a:t>
            </a:r>
            <a:r>
              <a:rPr lang="sk-SK" sz="2400" b="0" i="1" dirty="0" smtClean="0">
                <a:latin typeface="Arial" charset="0"/>
              </a:rPr>
              <a:t> </a:t>
            </a:r>
            <a:r>
              <a:rPr lang="sk-SK" sz="2400" b="0" i="1" dirty="0" err="1" smtClean="0">
                <a:latin typeface="Arial" charset="0"/>
              </a:rPr>
              <a:t>Square</a:t>
            </a:r>
            <a:r>
              <a:rPr lang="sk-SK" sz="2400" b="0" i="1" dirty="0" smtClean="0">
                <a:latin typeface="Arial" charset="0"/>
              </a:rPr>
              <a:t>)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endParaRPr lang="sk-SK" sz="150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r>
              <a:rPr lang="sk-SK" sz="2400" dirty="0" err="1" smtClean="0">
                <a:latin typeface="Arial" charset="0"/>
              </a:rPr>
              <a:t>Prais-Winstenova</a:t>
            </a:r>
            <a:r>
              <a:rPr lang="sk-SK" sz="2400" dirty="0" smtClean="0">
                <a:latin typeface="Arial" charset="0"/>
              </a:rPr>
              <a:t> regresia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endParaRPr lang="sk-SK" sz="450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r>
              <a:rPr lang="sk-SK" sz="2400" u="sng" dirty="0" smtClean="0">
                <a:latin typeface="Arial" charset="0"/>
              </a:rPr>
              <a:t>Použitý softvér: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endParaRPr lang="sk-SK" sz="100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r>
              <a:rPr lang="sk-SK" sz="2400" dirty="0" err="1" smtClean="0">
                <a:latin typeface="Arial" charset="0"/>
              </a:rPr>
              <a:t>Stata</a:t>
            </a:r>
            <a:r>
              <a:rPr lang="sk-SK" sz="2400" dirty="0" smtClean="0">
                <a:latin typeface="Arial" charset="0"/>
              </a:rPr>
              <a:t> 8.2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703388" algn="l"/>
              </a:tabLst>
            </a:pPr>
            <a:endParaRPr lang="sk-SK" sz="2400" b="0" i="1" dirty="0" smtClean="0">
              <a:latin typeface="Arial" charset="0"/>
            </a:endParaRPr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14348" y="1428736"/>
            <a:ext cx="788831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k-SK" sz="3300" dirty="0" smtClean="0">
                <a:latin typeface="+mn-lt"/>
              </a:rPr>
              <a:t>III. Zhrnutie a záver</a:t>
            </a:r>
            <a:endParaRPr lang="en-US" sz="3300" dirty="0">
              <a:latin typeface="+mn-lt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sk-SK" sz="2400" dirty="0" smtClean="0"/>
              <a:t>Záver statickej analýzy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sk-SK" sz="2400" dirty="0" smtClean="0"/>
              <a:t>Záver dynamickej analýzy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sk-SK" sz="2400" dirty="0" smtClean="0"/>
              <a:t>Zhrnutie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0"/>
          <p:cNvSpPr>
            <a:spLocks noChangeArrowheads="1"/>
          </p:cNvSpPr>
          <p:nvPr/>
        </p:nvSpPr>
        <p:spPr bwMode="auto">
          <a:xfrm>
            <a:off x="6398047" y="6215082"/>
            <a:ext cx="238879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000" b="0" i="1" dirty="0" smtClean="0">
                <a:solidFill>
                  <a:schemeClr val="tx2"/>
                </a:solidFill>
                <a:latin typeface="Arial" charset="0"/>
              </a:rPr>
              <a:t>III. Zhrnutie a záver</a:t>
            </a:r>
            <a:endParaRPr lang="sk-SK" sz="2000" b="0" i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8208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dirty="0" smtClean="0">
                <a:solidFill>
                  <a:schemeClr val="tx2"/>
                </a:solidFill>
                <a:latin typeface="Arial" charset="0"/>
              </a:rPr>
              <a:t>Záver statickej analýzy</a:t>
            </a:r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1" name="Rectangle 102"/>
          <p:cNvSpPr>
            <a:spLocks noChangeArrowheads="1"/>
          </p:cNvSpPr>
          <p:nvPr/>
        </p:nvSpPr>
        <p:spPr bwMode="auto">
          <a:xfrm>
            <a:off x="500034" y="928670"/>
            <a:ext cx="8208963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  <a:tab pos="1439863" algn="l"/>
              </a:tabLst>
            </a:pPr>
            <a:r>
              <a:rPr lang="sk-SK" sz="2400" b="0" u="sng" dirty="0" smtClean="0">
                <a:latin typeface="Arial" charset="0"/>
              </a:rPr>
              <a:t>cieľ</a:t>
            </a:r>
            <a:r>
              <a:rPr lang="sk-SK" sz="2400" b="0" dirty="0" smtClean="0">
                <a:latin typeface="Arial" charset="0"/>
              </a:rPr>
              <a:t>	=&gt; 	zhodnotiť, či sú RD vyššie v centralizovaných 		alebo decentralizovaných štátoch</a:t>
            </a:r>
          </a:p>
          <a:p>
            <a:pPr marL="84138" indent="-841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  <a:tab pos="1439863" algn="l"/>
              </a:tabLst>
            </a:pPr>
            <a:endParaRPr lang="sk-SK" sz="1500" b="0" u="sng" dirty="0" smtClean="0">
              <a:latin typeface="Arial" charset="0"/>
            </a:endParaRPr>
          </a:p>
          <a:p>
            <a:pPr marL="84138" indent="-841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  <a:tab pos="1439863" algn="l"/>
              </a:tabLst>
            </a:pPr>
            <a:r>
              <a:rPr lang="sk-SK" sz="2400" b="0" u="sng" dirty="0" smtClean="0">
                <a:latin typeface="Arial" charset="0"/>
              </a:rPr>
              <a:t>metóda</a:t>
            </a:r>
            <a:r>
              <a:rPr lang="sk-SK" sz="2400" b="0" dirty="0" smtClean="0">
                <a:latin typeface="Arial" charset="0"/>
              </a:rPr>
              <a:t> =&gt; analýza prierezových údajov</a:t>
            </a:r>
          </a:p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endParaRPr lang="sk-SK" sz="1500" b="0" u="sng" dirty="0" smtClean="0">
              <a:latin typeface="Arial" charset="0"/>
            </a:endParaRPr>
          </a:p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r>
              <a:rPr lang="sk-SK" sz="2200" b="0" u="sng" dirty="0" smtClean="0">
                <a:latin typeface="Arial" charset="0"/>
              </a:rPr>
              <a:t>ukazovatele</a:t>
            </a:r>
          </a:p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endParaRPr lang="sk-SK" sz="800" b="0" i="1" u="sng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sz="2200" i="1" dirty="0" smtClean="0">
                <a:latin typeface="Arial" charset="0"/>
              </a:rPr>
              <a:t>pre decentralizáciu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400" i="1" dirty="0" err="1" smtClean="0">
                <a:cs typeface="Times New Roman" pitchFamily="18" charset="0"/>
              </a:rPr>
              <a:t>expdecwsoc</a:t>
            </a:r>
            <a:r>
              <a:rPr lang="sk-SK" sz="2400" i="1" dirty="0" smtClean="0">
                <a:cs typeface="Times New Roman" pitchFamily="18" charset="0"/>
              </a:rPr>
              <a:t>,</a:t>
            </a:r>
            <a:r>
              <a:rPr lang="sk-SK" sz="2200" b="0" dirty="0" smtClean="0">
                <a:latin typeface="Arial" charset="0"/>
              </a:rPr>
              <a:t> </a:t>
            </a:r>
            <a:r>
              <a:rPr lang="sk-SK" sz="2400" i="1" dirty="0" err="1" smtClean="0">
                <a:cs typeface="Times New Roman" pitchFamily="18" charset="0"/>
              </a:rPr>
              <a:t>revdecwsoc</a:t>
            </a:r>
            <a:endParaRPr lang="sk-SK" sz="2400" i="1" dirty="0" smtClean="0">
              <a:cs typeface="Times New Roman" pitchFamily="18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400" i="1" dirty="0" err="1" smtClean="0">
                <a:cs typeface="Times New Roman" pitchFamily="18" charset="0"/>
              </a:rPr>
              <a:t>adrevdec</a:t>
            </a:r>
            <a:r>
              <a:rPr lang="sk-SK" sz="2400" i="1" dirty="0" smtClean="0">
                <a:cs typeface="Times New Roman" pitchFamily="18" charset="0"/>
              </a:rPr>
              <a:t>, </a:t>
            </a:r>
            <a:r>
              <a:rPr lang="sk-SK" sz="2400" i="1" dirty="0" err="1" smtClean="0">
                <a:cs typeface="Times New Roman" pitchFamily="18" charset="0"/>
              </a:rPr>
              <a:t>taxdec</a:t>
            </a:r>
            <a:endParaRPr lang="sk-SK" sz="2400" i="1" dirty="0" smtClean="0"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1500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sz="2200" i="1" dirty="0" smtClean="0">
                <a:latin typeface="Arial" charset="0"/>
              </a:rPr>
              <a:t>pre regionálne disparity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400" i="1" dirty="0" err="1" smtClean="0">
                <a:cs typeface="Times New Roman" pitchFamily="18" charset="0"/>
              </a:rPr>
              <a:t>cov</a:t>
            </a:r>
            <a:endParaRPr lang="sk-SK" sz="2400" i="1" dirty="0" smtClean="0">
              <a:cs typeface="Times New Roman" pitchFamily="18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400" i="1" dirty="0" err="1" smtClean="0">
                <a:cs typeface="Times New Roman" pitchFamily="18" charset="0"/>
              </a:rPr>
              <a:t>adgini</a:t>
            </a:r>
            <a:endParaRPr lang="sk-SK" sz="2400" i="1" dirty="0" smtClean="0">
              <a:cs typeface="Times New Roman" pitchFamily="18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400" i="1" dirty="0" err="1" smtClean="0">
                <a:cs typeface="Times New Roman" pitchFamily="18" charset="0"/>
              </a:rPr>
              <a:t>wcov</a:t>
            </a:r>
            <a:endParaRPr lang="sk-SK" sz="2400" i="1" dirty="0" smtClean="0">
              <a:cs typeface="Times New Roman" pitchFamily="18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20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2200" b="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0"/>
          <p:cNvSpPr>
            <a:spLocks noChangeArrowheads="1"/>
          </p:cNvSpPr>
          <p:nvPr/>
        </p:nvSpPr>
        <p:spPr bwMode="auto">
          <a:xfrm>
            <a:off x="6398047" y="6215082"/>
            <a:ext cx="238879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000" b="0" i="1" dirty="0" smtClean="0">
                <a:solidFill>
                  <a:schemeClr val="tx2"/>
                </a:solidFill>
                <a:latin typeface="Arial" charset="0"/>
              </a:rPr>
              <a:t>III. Zhrnutie a záver</a:t>
            </a:r>
            <a:endParaRPr lang="sk-SK" sz="2000" b="0" i="1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1699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81959"/>
            <a:ext cx="5545931" cy="586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29622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sk-SK" sz="2200" dirty="0" smtClean="0">
                <a:solidFill>
                  <a:schemeClr val="tx2"/>
                </a:solidFill>
                <a:latin typeface="Arial" charset="0"/>
              </a:rPr>
              <a:t>Decentralizácia </a:t>
            </a:r>
          </a:p>
          <a:p>
            <a:pPr algn="ctr">
              <a:spcBef>
                <a:spcPts val="0"/>
              </a:spcBef>
            </a:pPr>
            <a:r>
              <a:rPr lang="sk-SK" sz="2200" dirty="0" smtClean="0">
                <a:solidFill>
                  <a:schemeClr val="tx2"/>
                </a:solidFill>
                <a:latin typeface="Arial" charset="0"/>
              </a:rPr>
              <a:t>v krajinách OECD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214282" y="1357298"/>
            <a:ext cx="335758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sk-SK" sz="2000" b="0" dirty="0" smtClean="0">
                <a:solidFill>
                  <a:srgbClr val="FF0000"/>
                </a:solidFill>
                <a:latin typeface="+mn-lt"/>
              </a:rPr>
              <a:t>najviac decentralizované</a:t>
            </a:r>
          </a:p>
          <a:p>
            <a:pPr>
              <a:spcBef>
                <a:spcPts val="0"/>
              </a:spcBef>
            </a:pPr>
            <a:endParaRPr lang="sk-SK" sz="2000" b="0" dirty="0" smtClean="0">
              <a:solidFill>
                <a:srgbClr val="FF0000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sk-SK" sz="2000" b="0" dirty="0" smtClean="0">
                <a:solidFill>
                  <a:srgbClr val="00B050"/>
                </a:solidFill>
                <a:latin typeface="+mn-lt"/>
              </a:rPr>
              <a:t>najmenej decentralizované</a:t>
            </a:r>
          </a:p>
          <a:p>
            <a:pPr>
              <a:spcBef>
                <a:spcPts val="0"/>
              </a:spcBef>
            </a:pPr>
            <a:r>
              <a:rPr lang="sk-SK" sz="2000" b="0" dirty="0" smtClean="0">
                <a:solidFill>
                  <a:srgbClr val="00B050"/>
                </a:solidFill>
                <a:latin typeface="+mn-lt"/>
              </a:rPr>
              <a:t>(unitárne)</a:t>
            </a:r>
          </a:p>
          <a:p>
            <a:pPr>
              <a:spcBef>
                <a:spcPts val="0"/>
              </a:spcBef>
            </a:pPr>
            <a:endParaRPr lang="sk-SK" sz="2000" b="0" dirty="0" smtClean="0">
              <a:solidFill>
                <a:srgbClr val="FF0000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sk-SK" sz="2000" b="0" dirty="0" smtClean="0">
                <a:solidFill>
                  <a:srgbClr val="FFC000"/>
                </a:solidFill>
                <a:latin typeface="+mn-lt"/>
              </a:rPr>
              <a:t>najvyšší decentralizačný trend</a:t>
            </a:r>
          </a:p>
          <a:p>
            <a:pPr>
              <a:spcBef>
                <a:spcPts val="0"/>
              </a:spcBef>
            </a:pPr>
            <a:endParaRPr lang="sk-SK" sz="2000" b="0" dirty="0" smtClean="0">
              <a:solidFill>
                <a:srgbClr val="FFC000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sk-SK" sz="2000" b="0" dirty="0" smtClean="0">
                <a:solidFill>
                  <a:srgbClr val="7030A0"/>
                </a:solidFill>
                <a:latin typeface="+mn-lt"/>
              </a:rPr>
              <a:t>najvyššia autonómia NVÚ (konkurencieschopnosť) </a:t>
            </a:r>
          </a:p>
          <a:p>
            <a:pPr>
              <a:spcBef>
                <a:spcPts val="0"/>
              </a:spcBef>
            </a:pPr>
            <a:endParaRPr lang="sk-SK" sz="2000" b="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1" name="Zaoblený obdĺžnik 10"/>
          <p:cNvSpPr/>
          <p:nvPr/>
        </p:nvSpPr>
        <p:spPr bwMode="auto">
          <a:xfrm>
            <a:off x="3428992" y="1857364"/>
            <a:ext cx="785818" cy="2520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2" name="Zaoblený obdĺžnik 11"/>
          <p:cNvSpPr/>
          <p:nvPr/>
        </p:nvSpPr>
        <p:spPr bwMode="auto">
          <a:xfrm>
            <a:off x="3428992" y="2962686"/>
            <a:ext cx="785818" cy="2520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3" name="Zaoblený obdĺžnik 12"/>
          <p:cNvSpPr/>
          <p:nvPr/>
        </p:nvSpPr>
        <p:spPr bwMode="auto">
          <a:xfrm>
            <a:off x="3500430" y="5105826"/>
            <a:ext cx="900000" cy="2520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4" name="Zaoblený obdĺžnik 13"/>
          <p:cNvSpPr/>
          <p:nvPr/>
        </p:nvSpPr>
        <p:spPr bwMode="auto">
          <a:xfrm>
            <a:off x="4429124" y="1857364"/>
            <a:ext cx="4464000" cy="2520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" name="Zaoblený obdĺžnik 14"/>
          <p:cNvSpPr/>
          <p:nvPr/>
        </p:nvSpPr>
        <p:spPr bwMode="auto">
          <a:xfrm>
            <a:off x="4429124" y="2928934"/>
            <a:ext cx="4464000" cy="2520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6" name="Zaoblený obdĺžnik 15"/>
          <p:cNvSpPr/>
          <p:nvPr/>
        </p:nvSpPr>
        <p:spPr bwMode="auto">
          <a:xfrm>
            <a:off x="4465718" y="5105826"/>
            <a:ext cx="4464000" cy="2520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7" name="Zaoblený obdĺžnik 16"/>
          <p:cNvSpPr/>
          <p:nvPr/>
        </p:nvSpPr>
        <p:spPr bwMode="auto">
          <a:xfrm>
            <a:off x="3428992" y="1571612"/>
            <a:ext cx="785818" cy="252000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8" name="Zaoblený obdĺžnik 17"/>
          <p:cNvSpPr/>
          <p:nvPr/>
        </p:nvSpPr>
        <p:spPr bwMode="auto">
          <a:xfrm>
            <a:off x="3428992" y="4286256"/>
            <a:ext cx="785818" cy="252000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9" name="Zaoblený obdĺžnik 18"/>
          <p:cNvSpPr/>
          <p:nvPr/>
        </p:nvSpPr>
        <p:spPr bwMode="auto">
          <a:xfrm>
            <a:off x="4429124" y="4286256"/>
            <a:ext cx="4464000" cy="252000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0" name="Zaoblený obdĺžnik 19"/>
          <p:cNvSpPr/>
          <p:nvPr/>
        </p:nvSpPr>
        <p:spPr bwMode="auto">
          <a:xfrm>
            <a:off x="4429124" y="1571612"/>
            <a:ext cx="4464000" cy="252000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1" name="Zaoblený obdĺžnik 20"/>
          <p:cNvSpPr/>
          <p:nvPr/>
        </p:nvSpPr>
        <p:spPr bwMode="auto">
          <a:xfrm>
            <a:off x="3428992" y="4572008"/>
            <a:ext cx="785818" cy="252000"/>
          </a:xfrm>
          <a:prstGeom prst="round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4" name="Zaoblený obdĺžnik 23"/>
          <p:cNvSpPr/>
          <p:nvPr/>
        </p:nvSpPr>
        <p:spPr bwMode="auto">
          <a:xfrm>
            <a:off x="4429124" y="4572008"/>
            <a:ext cx="4464000" cy="252000"/>
          </a:xfrm>
          <a:prstGeom prst="round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5" name="Zaoblený obdĺžnik 24"/>
          <p:cNvSpPr/>
          <p:nvPr/>
        </p:nvSpPr>
        <p:spPr bwMode="auto">
          <a:xfrm>
            <a:off x="3500430" y="1891116"/>
            <a:ext cx="785818" cy="252000"/>
          </a:xfrm>
          <a:prstGeom prst="roundRect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6" name="Zaoblený obdĺžnik 25"/>
          <p:cNvSpPr/>
          <p:nvPr/>
        </p:nvSpPr>
        <p:spPr bwMode="auto">
          <a:xfrm>
            <a:off x="3457686" y="5143512"/>
            <a:ext cx="900000" cy="252000"/>
          </a:xfrm>
          <a:prstGeom prst="roundRect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8208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dirty="0" smtClean="0">
                <a:solidFill>
                  <a:schemeClr val="tx2"/>
                </a:solidFill>
                <a:latin typeface="Arial" charset="0"/>
              </a:rPr>
              <a:t>I. Teoretické a empirické východiská</a:t>
            </a:r>
          </a:p>
        </p:txBody>
      </p:sp>
      <p:sp>
        <p:nvSpPr>
          <p:cNvPr id="8" name="Rectangle 102"/>
          <p:cNvSpPr>
            <a:spLocks noChangeArrowheads="1"/>
          </p:cNvSpPr>
          <p:nvPr/>
        </p:nvSpPr>
        <p:spPr bwMode="auto">
          <a:xfrm>
            <a:off x="500034" y="1142984"/>
            <a:ext cx="8208963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r>
              <a:rPr lang="sk-SK" sz="2400" dirty="0" smtClean="0">
                <a:latin typeface="Arial" charset="0"/>
              </a:rPr>
              <a:t>Fiškálna decentralizácia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r>
              <a:rPr lang="sk-SK" sz="2400" b="0" dirty="0" smtClean="0">
                <a:latin typeface="Arial" charset="0"/>
              </a:rPr>
              <a:t>=&gt; presun určitých fiškálnych právomocí z VVÚ na NVÚ</a:t>
            </a:r>
          </a:p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tabLst>
                <a:tab pos="2336800" algn="l"/>
              </a:tabLst>
            </a:pPr>
            <a:endParaRPr lang="sk-SK" sz="1500" b="0" dirty="0" smtClean="0">
              <a:latin typeface="Arial" charset="0"/>
            </a:endParaRPr>
          </a:p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tabLst>
                <a:tab pos="2336800" algn="l"/>
              </a:tabLst>
            </a:pPr>
            <a:endParaRPr lang="sk-SK" sz="1500" b="0" dirty="0">
              <a:latin typeface="Arial" charset="0"/>
            </a:endParaRPr>
          </a:p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r>
              <a:rPr lang="sk-SK" sz="2400" u="sng" dirty="0" smtClean="0">
                <a:latin typeface="Arial" charset="0"/>
              </a:rPr>
              <a:t>2 názory na dôsledky decentralizácie:</a:t>
            </a:r>
          </a:p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endParaRPr lang="sk-SK" sz="1000" i="1" dirty="0" smtClean="0">
              <a:latin typeface="Arial" charset="0"/>
            </a:endParaRPr>
          </a:p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endParaRPr lang="sk-SK" sz="1000" i="1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AutoNum type="arabicParenR"/>
              <a:tabLst>
                <a:tab pos="1166813" algn="l"/>
              </a:tabLst>
            </a:pPr>
            <a:r>
              <a:rPr lang="sk-SK" sz="2400" b="0" dirty="0" smtClean="0">
                <a:latin typeface="Arial" charset="0"/>
              </a:rPr>
              <a:t>↑ FD	=&gt; ↑ konkurencieschopnosti medzi NVÚ =&gt;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2400" b="0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sz="1200" b="0" dirty="0" smtClean="0">
                <a:latin typeface="Arial" charset="0"/>
              </a:rPr>
              <a:t> </a:t>
            </a:r>
            <a:r>
              <a:rPr lang="sk-SK" sz="1000" b="0" dirty="0" smtClean="0">
                <a:latin typeface="Arial" charset="0"/>
              </a:rPr>
              <a:t> </a:t>
            </a:r>
            <a:endParaRPr lang="sk-SK" sz="2400" b="0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166813" algn="l"/>
              </a:tabLst>
            </a:pPr>
            <a:r>
              <a:rPr lang="sk-SK" sz="2400" b="0" dirty="0" smtClean="0">
                <a:latin typeface="Arial" charset="0"/>
              </a:rPr>
              <a:t>		=&gt;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r>
              <a:rPr lang="sk-SK" sz="2400" b="0" dirty="0" smtClean="0">
                <a:latin typeface="Arial" charset="0"/>
              </a:rPr>
              <a:t>	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endParaRPr lang="sk-SK" sz="2400" b="0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endParaRPr lang="sk-SK" sz="500" b="0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AutoNum type="arabicParenR" startAt="2"/>
              <a:tabLst>
                <a:tab pos="2336800" algn="l"/>
              </a:tabLst>
            </a:pPr>
            <a:r>
              <a:rPr lang="sk-SK" sz="2400" b="0" dirty="0" smtClean="0">
                <a:latin typeface="Arial" charset="0"/>
              </a:rPr>
              <a:t>↑ FD =&gt; ↑ RD z alokačných a </a:t>
            </a:r>
            <a:r>
              <a:rPr lang="sk-SK" sz="2400" b="0" dirty="0" err="1" smtClean="0">
                <a:latin typeface="Arial" charset="0"/>
              </a:rPr>
              <a:t>redistribučných</a:t>
            </a:r>
            <a:r>
              <a:rPr lang="sk-SK" sz="2400" b="0" dirty="0" smtClean="0">
                <a:latin typeface="Arial" charset="0"/>
              </a:rPr>
              <a:t> dôvodov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2285984" y="4214817"/>
            <a:ext cx="500066" cy="18732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293978" y="4402147"/>
            <a:ext cx="492072" cy="16986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797216" y="3929066"/>
            <a:ext cx="484661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k-SK" sz="2200" b="0" dirty="0" smtClean="0">
                <a:latin typeface="Arial" charset="0"/>
              </a:rPr>
              <a:t>↑ efektívnosť poskytovania </a:t>
            </a:r>
            <a:r>
              <a:rPr lang="sk-SK" sz="2200" b="0" dirty="0" err="1" smtClean="0">
                <a:latin typeface="Arial" charset="0"/>
              </a:rPr>
              <a:t>VSt</a:t>
            </a:r>
            <a:endParaRPr lang="en-US" sz="2200" b="0" dirty="0">
              <a:latin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797216" y="4462169"/>
            <a:ext cx="277491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k-SK" sz="2200" b="0" dirty="0" smtClean="0">
                <a:latin typeface="Arial" charset="0"/>
              </a:rPr>
              <a:t>↑ ekonomický rast</a:t>
            </a:r>
            <a:endParaRPr lang="en-US" sz="2200" b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6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4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4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20"/>
                            </p:stCondLst>
                            <p:childTnLst>
                              <p:par>
                                <p:cTn id="5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29622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sk-SK" sz="2200" dirty="0" smtClean="0">
                <a:solidFill>
                  <a:schemeClr val="tx2"/>
                </a:solidFill>
                <a:latin typeface="Arial" charset="0"/>
              </a:rPr>
              <a:t>Regionálne disparity</a:t>
            </a:r>
          </a:p>
          <a:p>
            <a:pPr algn="ctr">
              <a:spcBef>
                <a:spcPts val="0"/>
              </a:spcBef>
            </a:pPr>
            <a:r>
              <a:rPr lang="sk-SK" sz="2200" dirty="0" smtClean="0">
                <a:solidFill>
                  <a:schemeClr val="tx2"/>
                </a:solidFill>
                <a:latin typeface="Arial" charset="0"/>
              </a:rPr>
              <a:t>v krajinách OECD</a:t>
            </a:r>
          </a:p>
        </p:txBody>
      </p:sp>
      <p:pic>
        <p:nvPicPr>
          <p:cNvPr id="1710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73863"/>
            <a:ext cx="5424488" cy="586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BlokTextu 24"/>
          <p:cNvSpPr txBox="1"/>
          <p:nvPr/>
        </p:nvSpPr>
        <p:spPr>
          <a:xfrm>
            <a:off x="214282" y="1357298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sk-SK" sz="2000" b="0" dirty="0" smtClean="0">
                <a:solidFill>
                  <a:srgbClr val="FF0000"/>
                </a:solidFill>
                <a:latin typeface="+mn-lt"/>
              </a:rPr>
              <a:t>disparity hlboko pod priemerom</a:t>
            </a:r>
          </a:p>
          <a:p>
            <a:pPr>
              <a:spcBef>
                <a:spcPts val="0"/>
              </a:spcBef>
            </a:pPr>
            <a:endParaRPr lang="sk-SK" sz="2000" b="0" dirty="0" smtClean="0">
              <a:solidFill>
                <a:srgbClr val="FF0000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sk-SK" sz="2000" b="0" dirty="0" smtClean="0">
                <a:solidFill>
                  <a:srgbClr val="00B050"/>
                </a:solidFill>
                <a:latin typeface="+mn-lt"/>
              </a:rPr>
              <a:t>veľké disparity</a:t>
            </a:r>
          </a:p>
          <a:p>
            <a:pPr>
              <a:spcBef>
                <a:spcPts val="0"/>
              </a:spcBef>
            </a:pPr>
            <a:endParaRPr lang="sk-SK" sz="2000" b="0" dirty="0" smtClean="0">
              <a:solidFill>
                <a:srgbClr val="FF0000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endParaRPr lang="sk-SK" sz="20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6" name="Zaoblený obdĺžnik 25"/>
          <p:cNvSpPr/>
          <p:nvPr/>
        </p:nvSpPr>
        <p:spPr bwMode="auto">
          <a:xfrm>
            <a:off x="3357554" y="4891512"/>
            <a:ext cx="785818" cy="2520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7" name="Zaoblený obdĺžnik 26"/>
          <p:cNvSpPr/>
          <p:nvPr/>
        </p:nvSpPr>
        <p:spPr bwMode="auto">
          <a:xfrm>
            <a:off x="3357554" y="2143116"/>
            <a:ext cx="785818" cy="2520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8" name="Zaoblený obdĺžnik 27"/>
          <p:cNvSpPr/>
          <p:nvPr/>
        </p:nvSpPr>
        <p:spPr bwMode="auto">
          <a:xfrm>
            <a:off x="3357554" y="2391182"/>
            <a:ext cx="785818" cy="2520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9" name="Zaoblený obdĺžnik 28"/>
          <p:cNvSpPr/>
          <p:nvPr/>
        </p:nvSpPr>
        <p:spPr bwMode="auto">
          <a:xfrm>
            <a:off x="3357554" y="4034256"/>
            <a:ext cx="785818" cy="2520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30" name="Zaoblený obdĺžnik 29"/>
          <p:cNvSpPr/>
          <p:nvPr/>
        </p:nvSpPr>
        <p:spPr bwMode="auto">
          <a:xfrm>
            <a:off x="3357554" y="5143512"/>
            <a:ext cx="785818" cy="2520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31" name="Zaoblený obdĺžnik 30"/>
          <p:cNvSpPr/>
          <p:nvPr/>
        </p:nvSpPr>
        <p:spPr bwMode="auto">
          <a:xfrm>
            <a:off x="5357801" y="2143116"/>
            <a:ext cx="2184574" cy="2520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32" name="Zaoblený obdĺžnik 31"/>
          <p:cNvSpPr/>
          <p:nvPr/>
        </p:nvSpPr>
        <p:spPr bwMode="auto">
          <a:xfrm>
            <a:off x="5357818" y="2391182"/>
            <a:ext cx="2184574" cy="2520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33" name="Zaoblený obdĺžnik 32"/>
          <p:cNvSpPr/>
          <p:nvPr/>
        </p:nvSpPr>
        <p:spPr bwMode="auto">
          <a:xfrm>
            <a:off x="5429239" y="4824008"/>
            <a:ext cx="2184574" cy="2520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34" name="Zaoblený obdĺžnik 33"/>
          <p:cNvSpPr/>
          <p:nvPr/>
        </p:nvSpPr>
        <p:spPr bwMode="auto">
          <a:xfrm>
            <a:off x="5429256" y="5072074"/>
            <a:ext cx="2184574" cy="2520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35" name="Zaoblený obdĺžnik 34"/>
          <p:cNvSpPr/>
          <p:nvPr/>
        </p:nvSpPr>
        <p:spPr bwMode="auto">
          <a:xfrm>
            <a:off x="5387822" y="4034256"/>
            <a:ext cx="2184574" cy="2520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36" name="Zaoblený obdĺžnik 35"/>
          <p:cNvSpPr/>
          <p:nvPr/>
        </p:nvSpPr>
        <p:spPr bwMode="auto">
          <a:xfrm>
            <a:off x="3286116" y="1605364"/>
            <a:ext cx="785818" cy="252000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37" name="Zaoblený obdĺžnik 36"/>
          <p:cNvSpPr/>
          <p:nvPr/>
        </p:nvSpPr>
        <p:spPr bwMode="auto">
          <a:xfrm>
            <a:off x="3286116" y="5391578"/>
            <a:ext cx="785818" cy="252000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38" name="Zaoblený obdĺžnik 37"/>
          <p:cNvSpPr/>
          <p:nvPr/>
        </p:nvSpPr>
        <p:spPr bwMode="auto">
          <a:xfrm>
            <a:off x="3286116" y="5643578"/>
            <a:ext cx="785818" cy="252000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39" name="Zaoblený obdĺžnik 38"/>
          <p:cNvSpPr/>
          <p:nvPr/>
        </p:nvSpPr>
        <p:spPr bwMode="auto">
          <a:xfrm>
            <a:off x="5429256" y="5357826"/>
            <a:ext cx="2184574" cy="252000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40" name="Zaoblený obdĺžnik 39"/>
          <p:cNvSpPr/>
          <p:nvPr/>
        </p:nvSpPr>
        <p:spPr bwMode="auto">
          <a:xfrm>
            <a:off x="5429273" y="5605892"/>
            <a:ext cx="2184574" cy="252000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41" name="Zaoblený obdĺžnik 40"/>
          <p:cNvSpPr/>
          <p:nvPr/>
        </p:nvSpPr>
        <p:spPr bwMode="auto">
          <a:xfrm>
            <a:off x="5387822" y="1605364"/>
            <a:ext cx="2184574" cy="252000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42" name="Rectangle 50"/>
          <p:cNvSpPr>
            <a:spLocks noChangeArrowheads="1"/>
          </p:cNvSpPr>
          <p:nvPr/>
        </p:nvSpPr>
        <p:spPr bwMode="auto">
          <a:xfrm>
            <a:off x="6398047" y="6215082"/>
            <a:ext cx="238879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000" b="0" i="1" dirty="0" smtClean="0">
                <a:solidFill>
                  <a:schemeClr val="tx2"/>
                </a:solidFill>
                <a:latin typeface="Arial" charset="0"/>
              </a:rPr>
              <a:t>III. Zhrnutie a záver</a:t>
            </a:r>
            <a:endParaRPr lang="sk-SK" sz="2000" b="0" i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0"/>
          <p:cNvSpPr>
            <a:spLocks noChangeArrowheads="1"/>
          </p:cNvSpPr>
          <p:nvPr/>
        </p:nvSpPr>
        <p:spPr bwMode="auto">
          <a:xfrm>
            <a:off x="6398047" y="6215082"/>
            <a:ext cx="238879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000" b="0" i="1" dirty="0" smtClean="0">
                <a:solidFill>
                  <a:schemeClr val="tx2"/>
                </a:solidFill>
                <a:latin typeface="Arial" charset="0"/>
              </a:rPr>
              <a:t>III. Zhrnutie a záver</a:t>
            </a:r>
            <a:endParaRPr lang="sk-SK" sz="2000" b="0" i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8208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dirty="0" smtClean="0">
                <a:solidFill>
                  <a:schemeClr val="tx2"/>
                </a:solidFill>
                <a:latin typeface="Arial" charset="0"/>
              </a:rPr>
              <a:t>Záver dynamickej analýzy</a:t>
            </a:r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8" name="Rectangle 102"/>
          <p:cNvSpPr>
            <a:spLocks noChangeArrowheads="1"/>
          </p:cNvSpPr>
          <p:nvPr/>
        </p:nvSpPr>
        <p:spPr bwMode="auto">
          <a:xfrm>
            <a:off x="428596" y="1000108"/>
            <a:ext cx="850112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200" b="0" dirty="0" smtClean="0">
                <a:latin typeface="Arial" charset="0"/>
              </a:rPr>
              <a:t>koeficienty riadiacich veličín potvrdzujú očakávané znamienka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15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200" b="0" dirty="0" err="1" smtClean="0">
                <a:latin typeface="Arial" charset="0"/>
              </a:rPr>
              <a:t>najsignifikantnejší</a:t>
            </a:r>
            <a:r>
              <a:rPr lang="sk-SK" sz="2200" b="0" dirty="0" smtClean="0">
                <a:latin typeface="Arial" charset="0"/>
              </a:rPr>
              <a:t> dopad na RD mali stupeň sociálnej redistribúcie (</a:t>
            </a:r>
            <a:r>
              <a:rPr lang="sk-SK" sz="2400" b="0" i="1" dirty="0" err="1" smtClean="0">
                <a:solidFill>
                  <a:srgbClr val="000000"/>
                </a:solidFill>
              </a:rPr>
              <a:t>grantspop</a:t>
            </a:r>
            <a:r>
              <a:rPr lang="sk-SK" sz="2200" b="0" dirty="0" smtClean="0">
                <a:solidFill>
                  <a:srgbClr val="000000"/>
                </a:solidFill>
                <a:latin typeface="Arial" charset="0"/>
              </a:rPr>
              <a:t>)</a:t>
            </a:r>
            <a:r>
              <a:rPr lang="sk-SK" sz="2200" b="0" dirty="0" smtClean="0">
                <a:latin typeface="Arial" charset="0"/>
              </a:rPr>
              <a:t> a stupeň aglomerácie (</a:t>
            </a:r>
            <a:r>
              <a:rPr lang="sk-SK" sz="2400" b="0" i="1" dirty="0" err="1" smtClean="0">
                <a:solidFill>
                  <a:srgbClr val="000000"/>
                </a:solidFill>
              </a:rPr>
              <a:t>urban</a:t>
            </a:r>
            <a:r>
              <a:rPr lang="sk-SK" sz="2200" b="0" dirty="0" smtClean="0">
                <a:latin typeface="Arial" charset="0"/>
              </a:rPr>
              <a:t>)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15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200" b="0" dirty="0" smtClean="0">
                <a:latin typeface="Arial" charset="0"/>
              </a:rPr>
              <a:t>najdôležitejšie premenné decentralizácie majú záporné znamienka a sú </a:t>
            </a:r>
            <a:r>
              <a:rPr lang="sk-SK" sz="2200" b="0" dirty="0" err="1" smtClean="0">
                <a:latin typeface="Arial" charset="0"/>
              </a:rPr>
              <a:t>signifikantné</a:t>
            </a:r>
            <a:r>
              <a:rPr lang="sk-SK" sz="2200" b="0" dirty="0" smtClean="0">
                <a:latin typeface="Arial" charset="0"/>
              </a:rPr>
              <a:t> na hladine významnosti 1 %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15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200" b="0" dirty="0" smtClean="0">
                <a:latin typeface="Arial" charset="0"/>
              </a:rPr>
              <a:t>ostatné riadiace veličiny: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1000" b="0" dirty="0" smtClean="0">
              <a:latin typeface="Arial" charset="0"/>
            </a:endParaRPr>
          </a:p>
          <a:p>
            <a:pPr marL="536575" indent="-263525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sk-SK" sz="2200" b="0" dirty="0" smtClean="0">
                <a:latin typeface="Arial" charset="0"/>
              </a:rPr>
              <a:t>veľké krajiny vzhľadom na veľkosť populácie </a:t>
            </a:r>
            <a:r>
              <a:rPr lang="sk-SK" sz="2000" b="0" dirty="0" smtClean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sk-SK" sz="2000" b="0" i="1" dirty="0" smtClean="0">
                <a:solidFill>
                  <a:srgbClr val="000000"/>
                </a:solidFill>
              </a:rPr>
              <a:t>pop</a:t>
            </a:r>
            <a:r>
              <a:rPr lang="sk-SK" sz="2000" b="0" dirty="0" smtClean="0">
                <a:solidFill>
                  <a:srgbClr val="000000"/>
                </a:solidFill>
                <a:latin typeface="Arial" charset="0"/>
              </a:rPr>
              <a:t>) </a:t>
            </a:r>
            <a:r>
              <a:rPr lang="sk-SK" sz="2200" b="0" dirty="0" smtClean="0">
                <a:latin typeface="Arial" charset="0"/>
              </a:rPr>
              <a:t>=&gt; nízke RD</a:t>
            </a:r>
          </a:p>
          <a:p>
            <a:pPr marL="536575" indent="-263525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endParaRPr lang="sk-SK" sz="500" b="0" dirty="0" smtClean="0">
              <a:latin typeface="Arial" charset="0"/>
            </a:endParaRPr>
          </a:p>
          <a:p>
            <a:pPr marL="536575" indent="-263525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sk-SK" sz="2200" b="0" dirty="0" smtClean="0">
                <a:latin typeface="Arial" charset="0"/>
              </a:rPr>
              <a:t>vysoká miera </a:t>
            </a:r>
            <a:r>
              <a:rPr lang="sk-SK" sz="2200" b="0" dirty="0" err="1" smtClean="0">
                <a:latin typeface="Arial" charset="0"/>
              </a:rPr>
              <a:t>Nz</a:t>
            </a:r>
            <a:r>
              <a:rPr lang="sk-SK" sz="2200" b="0" dirty="0" smtClean="0">
                <a:latin typeface="Arial" charset="0"/>
              </a:rPr>
              <a:t> </a:t>
            </a:r>
            <a:r>
              <a:rPr lang="sk-SK" sz="2000" b="0" dirty="0" smtClean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sk-SK" sz="2000" b="0" i="1" dirty="0" err="1" smtClean="0">
                <a:solidFill>
                  <a:srgbClr val="000000"/>
                </a:solidFill>
              </a:rPr>
              <a:t>unempl</a:t>
            </a:r>
            <a:r>
              <a:rPr lang="sk-SK" sz="2000" b="0" dirty="0" smtClean="0">
                <a:solidFill>
                  <a:srgbClr val="000000"/>
                </a:solidFill>
                <a:latin typeface="Arial" charset="0"/>
              </a:rPr>
              <a:t>) </a:t>
            </a:r>
            <a:r>
              <a:rPr lang="sk-SK" sz="2200" b="0" dirty="0" smtClean="0">
                <a:latin typeface="Arial" charset="0"/>
              </a:rPr>
              <a:t>=&gt; vysoké RD</a:t>
            </a:r>
          </a:p>
          <a:p>
            <a:pPr marL="536575" indent="-263525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endParaRPr lang="sk-SK" sz="500" b="0" dirty="0" smtClean="0">
              <a:latin typeface="Arial" charset="0"/>
            </a:endParaRPr>
          </a:p>
          <a:p>
            <a:pPr marL="536575" indent="-263525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sk-SK" sz="2200" b="0" dirty="0" smtClean="0">
                <a:latin typeface="Arial" charset="0"/>
              </a:rPr>
              <a:t>otvorené ekonomiky </a:t>
            </a:r>
            <a:r>
              <a:rPr lang="sk-SK" sz="2000" b="0" dirty="0" smtClean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sk-SK" sz="2000" b="0" i="1" dirty="0" err="1" smtClean="0">
                <a:solidFill>
                  <a:srgbClr val="000000"/>
                </a:solidFill>
              </a:rPr>
              <a:t>global</a:t>
            </a:r>
            <a:r>
              <a:rPr lang="sk-SK" sz="2000" b="0" dirty="0" smtClean="0">
                <a:latin typeface="Arial" charset="0"/>
              </a:rPr>
              <a:t>)</a:t>
            </a:r>
            <a:r>
              <a:rPr lang="sk-SK" sz="2200" b="0" dirty="0" smtClean="0">
                <a:latin typeface="Arial" charset="0"/>
              </a:rPr>
              <a:t> =&gt; nízke RD</a:t>
            </a:r>
          </a:p>
          <a:p>
            <a:pPr marL="536575" indent="-263525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endParaRPr lang="sk-SK" sz="500" b="0" dirty="0" smtClean="0">
              <a:latin typeface="Arial" charset="0"/>
            </a:endParaRPr>
          </a:p>
          <a:p>
            <a:pPr marL="536575" indent="-263525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sk-SK" sz="2200" b="0" dirty="0" smtClean="0">
                <a:latin typeface="Arial" charset="0"/>
              </a:rPr>
              <a:t>podiel zamestnanej populácie v </a:t>
            </a:r>
            <a:r>
              <a:rPr lang="sk-SK" sz="2200" b="0" dirty="0" err="1" smtClean="0">
                <a:latin typeface="Arial" charset="0"/>
              </a:rPr>
              <a:t>poľnoshopodárstve</a:t>
            </a:r>
            <a:r>
              <a:rPr lang="sk-SK" sz="2200" b="0" dirty="0" smtClean="0">
                <a:latin typeface="Arial" charset="0"/>
              </a:rPr>
              <a:t> </a:t>
            </a:r>
            <a:r>
              <a:rPr lang="sk-SK" sz="2000" b="0" dirty="0" smtClean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sk-SK" sz="2000" b="0" i="1" dirty="0" err="1" smtClean="0">
                <a:solidFill>
                  <a:srgbClr val="000000"/>
                </a:solidFill>
              </a:rPr>
              <a:t>emplagri</a:t>
            </a:r>
            <a:r>
              <a:rPr lang="sk-SK" sz="2000" b="0" dirty="0" smtClean="0">
                <a:latin typeface="Arial" charset="0"/>
              </a:rPr>
              <a:t>) </a:t>
            </a:r>
            <a:r>
              <a:rPr lang="sk-SK" sz="2200" b="0" dirty="0" smtClean="0">
                <a:latin typeface="Arial" charset="0"/>
              </a:rPr>
              <a:t>=&gt; žiaden </a:t>
            </a:r>
            <a:r>
              <a:rPr lang="sk-SK" sz="2200" b="0" dirty="0" err="1" smtClean="0">
                <a:latin typeface="Arial" charset="0"/>
              </a:rPr>
              <a:t>signifikantný</a:t>
            </a:r>
            <a:r>
              <a:rPr lang="sk-SK" sz="2200" b="0" dirty="0" smtClean="0">
                <a:latin typeface="Arial" charset="0"/>
              </a:rPr>
              <a:t> dopad na RD</a:t>
            </a:r>
          </a:p>
          <a:p>
            <a:pPr marL="536575" indent="-263525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</a:pPr>
            <a:endParaRPr lang="sk-SK" sz="2200" b="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0"/>
          <p:cNvSpPr>
            <a:spLocks noChangeArrowheads="1"/>
          </p:cNvSpPr>
          <p:nvPr/>
        </p:nvSpPr>
        <p:spPr bwMode="auto">
          <a:xfrm>
            <a:off x="6398047" y="6215082"/>
            <a:ext cx="238879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000" b="0" i="1" dirty="0" smtClean="0">
                <a:solidFill>
                  <a:schemeClr val="tx2"/>
                </a:solidFill>
                <a:latin typeface="Arial" charset="0"/>
              </a:rPr>
              <a:t>III. Zhrnutie a záver</a:t>
            </a:r>
            <a:endParaRPr lang="sk-SK" sz="2000" b="0" i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8208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dirty="0" smtClean="0">
                <a:solidFill>
                  <a:schemeClr val="tx2"/>
                </a:solidFill>
                <a:latin typeface="Arial" charset="0"/>
              </a:rPr>
              <a:t>Zhrnutie</a:t>
            </a:r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8" name="Rectangle 102"/>
          <p:cNvSpPr>
            <a:spLocks noChangeArrowheads="1"/>
          </p:cNvSpPr>
          <p:nvPr/>
        </p:nvSpPr>
        <p:spPr bwMode="auto">
          <a:xfrm>
            <a:off x="500034" y="928670"/>
            <a:ext cx="850112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2200" b="0" dirty="0" smtClean="0">
              <a:latin typeface="Arial" charset="0"/>
            </a:endParaRPr>
          </a:p>
          <a:p>
            <a:pPr marL="273050" indent="-2730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sz="2600" dirty="0" smtClean="0">
                <a:latin typeface="Arial" charset="0"/>
              </a:rPr>
              <a:t>vysoko decentralizované krajiny =&gt; malé RD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220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220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sz="2200" dirty="0" smtClean="0">
                <a:latin typeface="Arial" charset="0"/>
              </a:rPr>
              <a:t>upozornenie: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sk-SK" sz="2200" b="0" dirty="0" smtClean="0">
                <a:latin typeface="Arial" charset="0"/>
              </a:rPr>
              <a:t>analyzované boli </a:t>
            </a:r>
            <a:r>
              <a:rPr lang="sk-SK" sz="2200" b="0" i="1" dirty="0" smtClean="0">
                <a:latin typeface="Arial" charset="0"/>
              </a:rPr>
              <a:t>vyspelé krajiny </a:t>
            </a:r>
            <a:r>
              <a:rPr lang="sk-SK" sz="2200" b="0" dirty="0" smtClean="0">
                <a:latin typeface="Arial" charset="0"/>
              </a:rPr>
              <a:t>OECD =&gt; výsledky sa nedajú aplikovať na tranzitívne či rozvojové krajiny</a:t>
            </a:r>
            <a:endParaRPr lang="sk-SK" sz="22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428868"/>
            <a:ext cx="7623175" cy="1752600"/>
          </a:xfrm>
        </p:spPr>
        <p:txBody>
          <a:bodyPr/>
          <a:lstStyle/>
          <a:p>
            <a:pPr algn="ctr"/>
            <a:r>
              <a:rPr lang="sk-SK" sz="4000" b="1" dirty="0" smtClean="0">
                <a:latin typeface="Arial" charset="0"/>
              </a:rPr>
              <a:t>Ďakujem za pozornosť</a:t>
            </a:r>
            <a:endParaRPr lang="sk-SK" sz="4000" b="1" dirty="0"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664360" y="702214"/>
            <a:ext cx="290816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0" dirty="0" err="1">
                <a:latin typeface="Bookman Old Style" pitchFamily="18" charset="0"/>
              </a:rPr>
              <a:t>Ing</a:t>
            </a:r>
            <a:r>
              <a:rPr lang="en-US" sz="1800" b="0" dirty="0">
                <a:latin typeface="Bookman Old Style" pitchFamily="18" charset="0"/>
              </a:rPr>
              <a:t>. </a:t>
            </a:r>
            <a:r>
              <a:rPr lang="sk-SK" sz="1800" b="0" dirty="0">
                <a:latin typeface="Bookman Old Style" pitchFamily="18" charset="0"/>
              </a:rPr>
              <a:t>Katarína </a:t>
            </a:r>
            <a:r>
              <a:rPr lang="sk-SK" sz="1800" b="0" dirty="0" err="1">
                <a:latin typeface="Bookman Old Style" pitchFamily="18" charset="0"/>
              </a:rPr>
              <a:t>Fabianová</a:t>
            </a:r>
            <a:endParaRPr lang="en-US" sz="1800" dirty="0">
              <a:latin typeface="Bookman Old Style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215206" y="6215082"/>
            <a:ext cx="146065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k-SK" sz="1600" b="0" dirty="0" smtClean="0">
                <a:latin typeface="Bookman Old Style" pitchFamily="18" charset="0"/>
              </a:rPr>
              <a:t>20. 03. 2009</a:t>
            </a:r>
            <a:endParaRPr lang="en-US" sz="16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2"/>
          <p:cNvSpPr>
            <a:spLocks noChangeArrowheads="1"/>
          </p:cNvSpPr>
          <p:nvPr/>
        </p:nvSpPr>
        <p:spPr bwMode="auto">
          <a:xfrm>
            <a:off x="500034" y="928670"/>
            <a:ext cx="8208963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r>
              <a:rPr lang="sk-SK" sz="2200" u="sng" dirty="0" smtClean="0">
                <a:latin typeface="Arial" charset="0"/>
              </a:rPr>
              <a:t>v ekonomickej literatúry existujú 3 teoretické vetvy:</a:t>
            </a:r>
            <a:endParaRPr lang="sk-SK" sz="2200" i="1" dirty="0" smtClean="0">
              <a:latin typeface="Arial" charset="0"/>
            </a:endParaRPr>
          </a:p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endParaRPr lang="sk-SK" sz="1000" i="1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AutoNum type="arabicParenR"/>
              <a:tabLst>
                <a:tab pos="987425" algn="l"/>
              </a:tabLst>
            </a:pPr>
            <a:r>
              <a:rPr lang="sk-SK" sz="2200" i="1" dirty="0" err="1" smtClean="0">
                <a:latin typeface="Arial" charset="0"/>
              </a:rPr>
              <a:t>Neoklasická</a:t>
            </a:r>
            <a:r>
              <a:rPr lang="sk-SK" sz="2200" i="1" dirty="0" smtClean="0">
                <a:latin typeface="Arial" charset="0"/>
              </a:rPr>
              <a:t> teória rastu</a:t>
            </a:r>
            <a:r>
              <a:rPr lang="sk-SK" sz="2200" b="0" dirty="0" smtClean="0">
                <a:latin typeface="Arial" charset="0"/>
              </a:rPr>
              <a:t> (</a:t>
            </a:r>
            <a:r>
              <a:rPr lang="sk-SK" sz="2200" b="0" dirty="0" err="1" smtClean="0">
                <a:latin typeface="Arial" charset="0"/>
              </a:rPr>
              <a:t>Solow</a:t>
            </a:r>
            <a:r>
              <a:rPr lang="sk-SK" sz="2200" b="0" dirty="0" smtClean="0">
                <a:latin typeface="Arial" charset="0"/>
              </a:rPr>
              <a:t> 1956)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sz="2000" b="0" dirty="0" smtClean="0">
                <a:latin typeface="Arial" charset="0"/>
              </a:rPr>
              <a:t>	</a:t>
            </a:r>
            <a:r>
              <a:rPr lang="sk-SK" sz="2000" b="0" u="sng" dirty="0" smtClean="0">
                <a:latin typeface="Arial" charset="0"/>
              </a:rPr>
              <a:t>vychádza z predpokladu</a:t>
            </a:r>
            <a:r>
              <a:rPr lang="sk-SK" sz="2000" b="0" dirty="0" smtClean="0">
                <a:latin typeface="Arial" charset="0"/>
              </a:rPr>
              <a:t>:</a:t>
            </a:r>
          </a:p>
          <a:p>
            <a:pPr marL="630238" indent="-177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630238" algn="l"/>
              </a:tabLst>
            </a:pPr>
            <a:r>
              <a:rPr lang="sk-SK" sz="2000" b="0" dirty="0" smtClean="0">
                <a:latin typeface="Arial" charset="0"/>
              </a:rPr>
              <a:t>homogenity regiónov vzhľadom na preferencie, úspory a výrobné technológie</a:t>
            </a:r>
          </a:p>
          <a:p>
            <a:pPr marL="630238" indent="-177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630238" algn="l"/>
              </a:tabLst>
            </a:pPr>
            <a:r>
              <a:rPr lang="sk-SK" sz="2000" b="0" dirty="0" smtClean="0">
                <a:latin typeface="Arial" charset="0"/>
              </a:rPr>
              <a:t>absolútnej alebo podmienenej konvergencie medzi regiónmi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endParaRPr lang="sk-SK" sz="500" b="0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AutoNum type="arabicParenR" startAt="2"/>
              <a:tabLst>
                <a:tab pos="2336800" algn="l"/>
              </a:tabLst>
            </a:pPr>
            <a:r>
              <a:rPr lang="sk-SK" sz="2200" i="1" dirty="0" smtClean="0">
                <a:latin typeface="Arial" charset="0"/>
              </a:rPr>
              <a:t>Nová teória rastu </a:t>
            </a:r>
            <a:r>
              <a:rPr lang="sk-SK" sz="2200" b="0" dirty="0" smtClean="0">
                <a:latin typeface="Arial" charset="0"/>
              </a:rPr>
              <a:t>(</a:t>
            </a:r>
            <a:r>
              <a:rPr lang="sk-SK" sz="2200" b="0" dirty="0" err="1" smtClean="0">
                <a:latin typeface="Arial" charset="0"/>
              </a:rPr>
              <a:t>Romero</a:t>
            </a:r>
            <a:r>
              <a:rPr lang="sk-SK" sz="2200" b="0" dirty="0" smtClean="0">
                <a:latin typeface="Arial" charset="0"/>
              </a:rPr>
              <a:t> 1986, 1990)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AutoNum type="arabicParenR" startAt="2"/>
              <a:tabLst>
                <a:tab pos="2336800" algn="l"/>
              </a:tabLst>
            </a:pPr>
            <a:r>
              <a:rPr lang="sk-SK" sz="2200" i="1" dirty="0" smtClean="0">
                <a:latin typeface="Arial" charset="0"/>
              </a:rPr>
              <a:t>Nová ekonomická geografia </a:t>
            </a:r>
            <a:r>
              <a:rPr lang="sk-SK" sz="2200" b="0" dirty="0" smtClean="0">
                <a:latin typeface="Arial" charset="0"/>
              </a:rPr>
              <a:t>(</a:t>
            </a:r>
            <a:r>
              <a:rPr lang="sk-SK" sz="2200" b="0" dirty="0" err="1" smtClean="0">
                <a:latin typeface="Arial" charset="0"/>
              </a:rPr>
              <a:t>Krugman</a:t>
            </a:r>
            <a:r>
              <a:rPr lang="sk-SK" sz="2200" b="0" dirty="0" smtClean="0">
                <a:latin typeface="Arial" charset="0"/>
              </a:rPr>
              <a:t> </a:t>
            </a:r>
            <a:r>
              <a:rPr lang="sk-SK" sz="2200" b="0" dirty="0" smtClean="0">
                <a:latin typeface="Arial" charset="0"/>
              </a:rPr>
              <a:t>1991)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endParaRPr lang="sk-SK" sz="2600" b="0" dirty="0" smtClean="0">
              <a:latin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r>
              <a:rPr lang="sk-SK" sz="2200" b="0" dirty="0" smtClean="0">
                <a:latin typeface="Arial" charset="0"/>
              </a:rPr>
              <a:t>neberú do úvahy štátne intervencie najmä                                   v súvislosti s federálnym systémom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endParaRPr lang="sk-SK" sz="2800" b="0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r>
              <a:rPr lang="sk-SK" sz="2200" b="0" dirty="0" smtClean="0">
                <a:latin typeface="Arial" charset="0"/>
              </a:rPr>
              <a:t>	</a:t>
            </a:r>
            <a:r>
              <a:rPr lang="sk-SK" sz="2200" b="0" u="sng" dirty="0" smtClean="0">
                <a:latin typeface="Arial" charset="0"/>
              </a:rPr>
              <a:t>2 skupiny štúdií</a:t>
            </a:r>
            <a:r>
              <a:rPr lang="sk-SK" sz="2200" b="0" dirty="0" smtClean="0">
                <a:latin typeface="Arial" charset="0"/>
              </a:rPr>
              <a:t>:</a:t>
            </a:r>
          </a:p>
        </p:txBody>
      </p:sp>
      <p:sp>
        <p:nvSpPr>
          <p:cNvPr id="15" name="BlokTextu 14"/>
          <p:cNvSpPr txBox="1"/>
          <p:nvPr/>
        </p:nvSpPr>
        <p:spPr>
          <a:xfrm rot="5400000">
            <a:off x="4003850" y="3964185"/>
            <a:ext cx="6901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+mn-lt"/>
              </a:rPr>
              <a:t>=&gt;</a:t>
            </a:r>
            <a:endParaRPr lang="sk-SK" dirty="0">
              <a:latin typeface="+mn-lt"/>
            </a:endParaRPr>
          </a:p>
        </p:txBody>
      </p:sp>
      <p:sp>
        <p:nvSpPr>
          <p:cNvPr id="16" name="BlokTextu 15"/>
          <p:cNvSpPr txBox="1"/>
          <p:nvPr/>
        </p:nvSpPr>
        <p:spPr>
          <a:xfrm rot="5400000">
            <a:off x="4003850" y="5107193"/>
            <a:ext cx="6901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+mn-lt"/>
              </a:rPr>
              <a:t>=&gt;</a:t>
            </a:r>
            <a:endParaRPr lang="sk-SK" dirty="0">
              <a:latin typeface="+mn-lt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V="1">
            <a:off x="5000628" y="5543621"/>
            <a:ext cx="500066" cy="18732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5008622" y="5730951"/>
            <a:ext cx="492072" cy="16986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5511860" y="5286388"/>
            <a:ext cx="3489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k-SK" sz="2000" b="0" dirty="0" smtClean="0">
                <a:latin typeface="Arial" charset="0"/>
              </a:rPr>
              <a:t>zamerané na vzťah D a ER</a:t>
            </a:r>
            <a:endParaRPr lang="en-US" sz="2000" b="0" dirty="0">
              <a:latin typeface="Arial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5511860" y="5684239"/>
            <a:ext cx="34178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k-SK" sz="2000" b="0" dirty="0" smtClean="0">
                <a:latin typeface="Arial" charset="0"/>
              </a:rPr>
              <a:t>zamerané na vzťah D a RD</a:t>
            </a:r>
            <a:endParaRPr lang="en-US" sz="2000" b="0" dirty="0">
              <a:latin typeface="Arial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8208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dirty="0" smtClean="0">
                <a:solidFill>
                  <a:schemeClr val="tx2"/>
                </a:solidFill>
                <a:latin typeface="Arial" charset="0"/>
              </a:rPr>
              <a:t>I. Teoretické a empirické východiská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8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80"/>
                            </p:stCondLst>
                            <p:childTnLst>
                              <p:par>
                                <p:cTn id="7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6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660"/>
                            </p:stCondLst>
                            <p:childTnLst>
                              <p:par>
                                <p:cTn id="8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18" grpId="0" animBg="1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8208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dirty="0" smtClean="0">
                <a:solidFill>
                  <a:schemeClr val="tx2"/>
                </a:solidFill>
                <a:latin typeface="Arial" charset="0"/>
              </a:rPr>
              <a:t>Vzťah decentralizácie a ekonomického rozvoja</a:t>
            </a:r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642909" y="1000110"/>
          <a:ext cx="7858181" cy="4632960"/>
        </p:xfrm>
        <a:graphic>
          <a:graphicData uri="http://schemas.openxmlformats.org/drawingml/2006/table">
            <a:tbl>
              <a:tblPr/>
              <a:tblGrid>
                <a:gridCol w="1571295"/>
                <a:gridCol w="1571295"/>
                <a:gridCol w="1571295"/>
                <a:gridCol w="1572148"/>
                <a:gridCol w="1572148"/>
              </a:tblGrid>
              <a:tr h="240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+mn-lt"/>
                          <a:ea typeface="Times New Roman"/>
                        </a:rPr>
                        <a:t>autori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+mn-lt"/>
                          <a:ea typeface="Times New Roman"/>
                        </a:rPr>
                        <a:t>krajiny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+mn-lt"/>
                          <a:ea typeface="Times New Roman"/>
                        </a:rPr>
                        <a:t>obdobie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+mn-lt"/>
                          <a:ea typeface="Times New Roman"/>
                        </a:rPr>
                        <a:t>metóda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+mn-lt"/>
                          <a:ea typeface="Times New Roman"/>
                        </a:rPr>
                        <a:t>výsledok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Davoodi a Zou (1998)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46 rozvojových a vyspelých krajín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1970-1989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(priemery)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+mn-lt"/>
                          <a:ea typeface="Times New Roman"/>
                        </a:rPr>
                        <a:t>FE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+mn-lt"/>
                          <a:ea typeface="Times New Roman"/>
                        </a:rPr>
                        <a:t>decentralizácia negatívna pre rast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Woller a Philipps (1998)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23 rozvojových krajín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1974-1991 (priemery)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FE, OLS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+mn-lt"/>
                          <a:ea typeface="Times New Roman"/>
                        </a:rPr>
                        <a:t>žiadne </a:t>
                      </a:r>
                      <a:r>
                        <a:rPr lang="sk-SK" sz="1600" dirty="0" err="1">
                          <a:latin typeface="+mn-lt"/>
                          <a:ea typeface="Times New Roman"/>
                        </a:rPr>
                        <a:t>signifikantné</a:t>
                      </a:r>
                      <a:r>
                        <a:rPr lang="sk-SK" sz="1600" dirty="0">
                          <a:latin typeface="+mn-lt"/>
                          <a:ea typeface="Times New Roman"/>
                        </a:rPr>
                        <a:t> následky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Yilmaz (2000)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30 rozvojových a vyspelých krajín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1971-1990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FE, GLS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+mn-lt"/>
                          <a:ea typeface="Times New Roman"/>
                        </a:rPr>
                        <a:t>žiadne </a:t>
                      </a:r>
                      <a:r>
                        <a:rPr lang="sk-SK" sz="1600" dirty="0" err="1">
                          <a:latin typeface="+mn-lt"/>
                          <a:ea typeface="Times New Roman"/>
                        </a:rPr>
                        <a:t>signifikantné</a:t>
                      </a:r>
                      <a:r>
                        <a:rPr lang="sk-SK" sz="1600" dirty="0">
                          <a:latin typeface="+mn-lt"/>
                          <a:ea typeface="Times New Roman"/>
                        </a:rPr>
                        <a:t> následky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Enikolopov a Zharavskaya (2003)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91 rozvojových a vyspelých krajín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1975-2000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OLS, 2SLS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+mn-lt"/>
                          <a:ea typeface="Times New Roman"/>
                        </a:rPr>
                        <a:t>decentralizácia negatívna pre rast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 err="1">
                          <a:latin typeface="+mn-lt"/>
                          <a:ea typeface="Times New Roman"/>
                        </a:rPr>
                        <a:t>Thießen</a:t>
                      </a:r>
                      <a:r>
                        <a:rPr lang="sk-SK" sz="1600" dirty="0">
                          <a:latin typeface="+mn-lt"/>
                          <a:ea typeface="Times New Roman"/>
                        </a:rPr>
                        <a:t> (2003)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26 vyspelých krajín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1981-1995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GLS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+mn-lt"/>
                          <a:ea typeface="Times New Roman"/>
                        </a:rPr>
                        <a:t>decentralizácia pozitívna pre rast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Feld a Dede (2005)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19 vyspelých krajín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+mn-lt"/>
                          <a:ea typeface="Times New Roman"/>
                        </a:rPr>
                        <a:t>1973-1998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>
                          <a:latin typeface="+mn-lt"/>
                          <a:ea typeface="Times New Roman"/>
                        </a:rPr>
                        <a:t>FE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+mn-lt"/>
                          <a:ea typeface="Times New Roman"/>
                        </a:rPr>
                        <a:t>žiadne </a:t>
                      </a:r>
                      <a:r>
                        <a:rPr lang="sk-SK" sz="1600" dirty="0" err="1">
                          <a:latin typeface="+mn-lt"/>
                          <a:ea typeface="Times New Roman"/>
                        </a:rPr>
                        <a:t>signifikantné</a:t>
                      </a:r>
                      <a:r>
                        <a:rPr lang="sk-SK" sz="1600" dirty="0">
                          <a:latin typeface="+mn-lt"/>
                          <a:ea typeface="Times New Roman"/>
                        </a:rPr>
                        <a:t> následky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28596" y="5715016"/>
            <a:ext cx="82868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sk-SK" sz="2000" i="1" dirty="0" smtClean="0">
                <a:latin typeface="Arial" charset="0"/>
              </a:rPr>
              <a:t>?? ovplyvňuje decentralizácia </a:t>
            </a:r>
            <a:r>
              <a:rPr lang="sk-SK" sz="2000" i="1" dirty="0" err="1" smtClean="0">
                <a:latin typeface="Arial" charset="0"/>
              </a:rPr>
              <a:t>ek</a:t>
            </a:r>
            <a:r>
              <a:rPr lang="sk-SK" sz="2000" i="1" dirty="0" smtClean="0">
                <a:latin typeface="Arial" charset="0"/>
              </a:rPr>
              <a:t>. rast a v akom smere ??</a:t>
            </a:r>
            <a:endParaRPr lang="en-US" sz="2000" i="1" dirty="0">
              <a:latin typeface="Arial" charset="0"/>
            </a:endParaRPr>
          </a:p>
        </p:txBody>
      </p:sp>
      <p:sp>
        <p:nvSpPr>
          <p:cNvPr id="9" name="Rectangle 50"/>
          <p:cNvSpPr>
            <a:spLocks noChangeArrowheads="1"/>
          </p:cNvSpPr>
          <p:nvPr/>
        </p:nvSpPr>
        <p:spPr bwMode="auto">
          <a:xfrm>
            <a:off x="4500562" y="6183313"/>
            <a:ext cx="429207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000" b="0" i="1" dirty="0" smtClean="0">
                <a:solidFill>
                  <a:schemeClr val="tx2"/>
                </a:solidFill>
                <a:latin typeface="Arial" charset="0"/>
              </a:rPr>
              <a:t>I. Teoretické a empirické východiská</a:t>
            </a:r>
            <a:endParaRPr lang="sk-SK" sz="2000" b="0" i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8208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dirty="0" smtClean="0">
                <a:solidFill>
                  <a:schemeClr val="tx2"/>
                </a:solidFill>
                <a:latin typeface="Arial" charset="0"/>
              </a:rPr>
              <a:t>Vzťah decentralizácie a regionálnych disparít</a:t>
            </a:r>
          </a:p>
        </p:txBody>
      </p:sp>
      <p:sp>
        <p:nvSpPr>
          <p:cNvPr id="8" name="Rectangle 50"/>
          <p:cNvSpPr>
            <a:spLocks noChangeArrowheads="1"/>
          </p:cNvSpPr>
          <p:nvPr/>
        </p:nvSpPr>
        <p:spPr bwMode="auto">
          <a:xfrm>
            <a:off x="4500562" y="6183313"/>
            <a:ext cx="429207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000" b="0" i="1" dirty="0" smtClean="0">
                <a:solidFill>
                  <a:schemeClr val="tx2"/>
                </a:solidFill>
                <a:latin typeface="Arial" charset="0"/>
              </a:rPr>
              <a:t>I. Teoretické a empirické východiská</a:t>
            </a:r>
            <a:endParaRPr lang="sk-SK" sz="2000" b="0" i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" name="Rectangle 102"/>
          <p:cNvSpPr>
            <a:spLocks noChangeArrowheads="1"/>
          </p:cNvSpPr>
          <p:nvPr/>
        </p:nvSpPr>
        <p:spPr bwMode="auto">
          <a:xfrm>
            <a:off x="428596" y="928670"/>
            <a:ext cx="842968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r>
              <a:rPr lang="sk-SK" sz="2400" u="sng" dirty="0" smtClean="0">
                <a:latin typeface="Arial" charset="0"/>
              </a:rPr>
              <a:t>2 skupiny názorov:</a:t>
            </a:r>
          </a:p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endParaRPr lang="sk-SK" sz="1000" i="1" dirty="0" smtClean="0">
              <a:latin typeface="Arial" charset="0"/>
            </a:endParaRPr>
          </a:p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endParaRPr lang="sk-SK" sz="1000" i="1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AutoNum type="arabicParenR"/>
              <a:tabLst>
                <a:tab pos="987425" algn="l"/>
              </a:tabLst>
            </a:pPr>
            <a:r>
              <a:rPr lang="sk-SK" sz="2400" b="0" dirty="0" smtClean="0">
                <a:latin typeface="Arial" charset="0"/>
              </a:rPr>
              <a:t>FD	=&gt; ↑ RD kvôli zvýšeniu konkurencieschopnosti NVÚ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1250950" algn="l"/>
              </a:tabLst>
            </a:pPr>
            <a:r>
              <a:rPr lang="sk-SK" sz="2400" b="0" dirty="0" smtClean="0">
                <a:latin typeface="Arial" charset="0"/>
              </a:rPr>
              <a:t>      </a:t>
            </a:r>
            <a:r>
              <a:rPr lang="sk-SK" sz="1800" b="0" dirty="0" smtClean="0">
                <a:latin typeface="Arial" charset="0"/>
              </a:rPr>
              <a:t>(</a:t>
            </a:r>
            <a:r>
              <a:rPr lang="sk-SK" sz="1800" b="0" dirty="0" err="1" smtClean="0">
                <a:latin typeface="Arial" charset="0"/>
              </a:rPr>
              <a:t>Prud´homme</a:t>
            </a:r>
            <a:r>
              <a:rPr lang="sk-SK" sz="1800" b="0" dirty="0" smtClean="0">
                <a:latin typeface="Arial" charset="0"/>
              </a:rPr>
              <a:t> 1995)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AutoNum type="arabicParenR" startAt="2"/>
              <a:tabLst>
                <a:tab pos="2336800" algn="l"/>
              </a:tabLst>
            </a:pPr>
            <a:endParaRPr lang="sk-SK" sz="2400" b="0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AutoNum type="arabicParenR" startAt="2"/>
              <a:tabLst>
                <a:tab pos="987425" algn="l"/>
              </a:tabLst>
            </a:pPr>
            <a:r>
              <a:rPr lang="sk-SK" sz="2400" b="0" dirty="0" smtClean="0">
                <a:latin typeface="Arial" charset="0"/>
              </a:rPr>
              <a:t>FD	=&gt; ↓ RD kvôli zvýšeniu efektívnosti poskytovania </a:t>
            </a:r>
            <a:r>
              <a:rPr lang="sk-SK" sz="2400" b="0" dirty="0" err="1" smtClean="0">
                <a:latin typeface="Arial" charset="0"/>
              </a:rPr>
              <a:t>VSt</a:t>
            </a:r>
            <a:endParaRPr lang="sk-SK" sz="2400" b="0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sz="2400" b="0" dirty="0" smtClean="0">
                <a:latin typeface="Arial" charset="0"/>
              </a:rPr>
              <a:t>	</a:t>
            </a:r>
            <a:r>
              <a:rPr lang="sk-SK" sz="1800" b="0" dirty="0" smtClean="0">
                <a:latin typeface="Arial" charset="0"/>
              </a:rPr>
              <a:t>(</a:t>
            </a:r>
            <a:r>
              <a:rPr lang="en-US" sz="1800" b="0" dirty="0" smtClean="0">
                <a:latin typeface="Arial" charset="0"/>
              </a:rPr>
              <a:t>McKinnon 1997, </a:t>
            </a:r>
            <a:r>
              <a:rPr lang="en-US" sz="1800" b="0" dirty="0" err="1" smtClean="0">
                <a:latin typeface="Arial" charset="0"/>
              </a:rPr>
              <a:t>Qian</a:t>
            </a:r>
            <a:r>
              <a:rPr lang="en-US" sz="1800" b="0" dirty="0" smtClean="0">
                <a:latin typeface="Arial" charset="0"/>
              </a:rPr>
              <a:t> a </a:t>
            </a:r>
            <a:r>
              <a:rPr lang="en-US" sz="1800" b="0" dirty="0" err="1" smtClean="0">
                <a:latin typeface="Arial" charset="0"/>
              </a:rPr>
              <a:t>Weingast</a:t>
            </a:r>
            <a:r>
              <a:rPr lang="en-US" sz="1800" b="0" dirty="0" smtClean="0">
                <a:latin typeface="Arial" charset="0"/>
              </a:rPr>
              <a:t> 1997</a:t>
            </a:r>
            <a:r>
              <a:rPr lang="sk-SK" sz="1800" b="0" dirty="0" smtClean="0">
                <a:latin typeface="Arial" charset="0"/>
              </a:rPr>
              <a:t>, </a:t>
            </a:r>
            <a:r>
              <a:rPr lang="sk-SK" sz="1800" b="0" dirty="0" err="1" smtClean="0">
                <a:latin typeface="Arial" charset="0"/>
              </a:rPr>
              <a:t>Baldwin</a:t>
            </a:r>
            <a:r>
              <a:rPr lang="sk-SK" sz="1800" b="0" dirty="0" smtClean="0">
                <a:latin typeface="Arial" charset="0"/>
              </a:rPr>
              <a:t> a </a:t>
            </a:r>
            <a:r>
              <a:rPr lang="sk-SK" sz="1800" b="0" dirty="0" err="1" smtClean="0">
                <a:latin typeface="Arial" charset="0"/>
              </a:rPr>
              <a:t>Krugman</a:t>
            </a:r>
            <a:r>
              <a:rPr lang="sk-SK" sz="1800" b="0" dirty="0" smtClean="0">
                <a:latin typeface="Arial" charset="0"/>
              </a:rPr>
              <a:t> </a:t>
            </a:r>
            <a:r>
              <a:rPr lang="sk-SK" sz="1800" b="0" dirty="0" smtClean="0">
                <a:latin typeface="Arial" charset="0"/>
              </a:rPr>
              <a:t>2004, </a:t>
            </a:r>
            <a:r>
              <a:rPr lang="sk-SK" sz="1800" b="0" dirty="0" err="1" smtClean="0">
                <a:latin typeface="Arial" charset="0"/>
              </a:rPr>
              <a:t>Feld</a:t>
            </a:r>
            <a:r>
              <a:rPr lang="sk-SK" sz="1800" b="0" dirty="0" smtClean="0">
                <a:latin typeface="Arial" charset="0"/>
              </a:rPr>
              <a:t> a </a:t>
            </a:r>
            <a:r>
              <a:rPr lang="sk-SK" sz="1800" b="0" dirty="0" err="1" smtClean="0">
                <a:latin typeface="Arial" charset="0"/>
              </a:rPr>
              <a:t>Dede</a:t>
            </a:r>
            <a:r>
              <a:rPr lang="sk-SK" sz="1800" b="0" dirty="0" smtClean="0">
                <a:latin typeface="Arial" charset="0"/>
              </a:rPr>
              <a:t> 2005)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1000" b="0" dirty="0" smtClean="0">
              <a:latin typeface="Arial" charset="0"/>
            </a:endParaRPr>
          </a:p>
          <a:p>
            <a:pPr marL="714375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714375" algn="l"/>
              </a:tabLst>
            </a:pPr>
            <a:r>
              <a:rPr lang="sk-SK" sz="2200" b="0" dirty="0" smtClean="0">
                <a:latin typeface="Arial" charset="0"/>
              </a:rPr>
              <a:t>skúmajú dopad fiškálnej konkurencie na rozvoj v krajinách jadra a v krajinách periférie</a:t>
            </a:r>
          </a:p>
          <a:p>
            <a:pPr marL="714375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714375" algn="l"/>
              </a:tabLst>
            </a:pPr>
            <a:endParaRPr lang="sk-SK" sz="1000" b="0" dirty="0" smtClean="0">
              <a:latin typeface="Arial" charset="0"/>
            </a:endParaRPr>
          </a:p>
          <a:p>
            <a:pPr marL="714375" indent="-2619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714375" algn="l"/>
              </a:tabLst>
            </a:pPr>
            <a:r>
              <a:rPr lang="sk-SK" sz="2200" b="0" dirty="0" smtClean="0">
                <a:latin typeface="Arial" charset="0"/>
              </a:rPr>
              <a:t>považujú daňovú konkurenciu za významný nástroj pomoci krajinám periférie, aby mohli konkurovať o mobilné faktory s krajinami jadra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AutoNum type="arabicParenR" startAt="2"/>
              <a:tabLst>
                <a:tab pos="987425" algn="l"/>
              </a:tabLst>
            </a:pPr>
            <a:endParaRPr lang="sk-SK" sz="2400" b="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14348" y="1500174"/>
            <a:ext cx="78883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k-SK" sz="2800" dirty="0" smtClean="0">
                <a:latin typeface="+mn-lt"/>
              </a:rPr>
              <a:t>II. Empirická analýza a deskriptívna štatistika</a:t>
            </a:r>
            <a:endParaRPr lang="en-US" sz="2800" dirty="0">
              <a:latin typeface="+mn-lt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sk-SK" sz="2400" dirty="0" smtClean="0"/>
              <a:t>Východiská empirickej analýzy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sk-SK" sz="2400" dirty="0" smtClean="0"/>
              <a:t>Spôsoby merania decentralizácie a regionálnych disparít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sk-SK" sz="2400" dirty="0" smtClean="0"/>
              <a:t>Model regresnej analýzy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8208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dirty="0" smtClean="0">
                <a:solidFill>
                  <a:schemeClr val="tx2"/>
                </a:solidFill>
                <a:latin typeface="Arial" charset="0"/>
              </a:rPr>
              <a:t>Východiská empirickej analýzy</a:t>
            </a:r>
          </a:p>
        </p:txBody>
      </p:sp>
      <p:sp>
        <p:nvSpPr>
          <p:cNvPr id="3" name="Rectangle 102"/>
          <p:cNvSpPr>
            <a:spLocks noChangeArrowheads="1"/>
          </p:cNvSpPr>
          <p:nvPr/>
        </p:nvSpPr>
        <p:spPr bwMode="auto">
          <a:xfrm>
            <a:off x="500034" y="928670"/>
            <a:ext cx="8208963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r>
              <a:rPr lang="sk-SK" sz="2200" b="0" u="sng" dirty="0" smtClean="0">
                <a:latin typeface="Arial" charset="0"/>
              </a:rPr>
              <a:t>1. krok:</a:t>
            </a:r>
            <a:endParaRPr lang="sk-SK" sz="2200" b="0" i="1" u="sng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sz="2200" dirty="0" smtClean="0">
                <a:latin typeface="Arial" charset="0"/>
              </a:rPr>
              <a:t>Statická analýza</a:t>
            </a:r>
            <a:endParaRPr lang="sk-SK" sz="2200" b="0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  <a:tab pos="1439863" algn="l"/>
              </a:tabLst>
            </a:pPr>
            <a:r>
              <a:rPr lang="sk-SK" sz="2000" b="0" dirty="0" smtClean="0">
                <a:latin typeface="Arial" charset="0"/>
              </a:rPr>
              <a:t>	</a:t>
            </a:r>
            <a:r>
              <a:rPr lang="sk-SK" sz="2000" b="0" u="sng" dirty="0" smtClean="0">
                <a:latin typeface="Arial" charset="0"/>
              </a:rPr>
              <a:t>cieľ</a:t>
            </a:r>
            <a:r>
              <a:rPr lang="sk-SK" sz="2000" b="0" dirty="0" smtClean="0">
                <a:latin typeface="Arial" charset="0"/>
              </a:rPr>
              <a:t>	=&gt;	či sú RD vyššie v centralizovaných alebo 				decentralizovaných štátoch</a:t>
            </a:r>
          </a:p>
          <a:p>
            <a:pPr marL="84138" indent="-841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  <a:tab pos="1439863" algn="l"/>
              </a:tabLst>
            </a:pPr>
            <a:r>
              <a:rPr lang="sk-SK" sz="2000" b="0" dirty="0" smtClean="0">
                <a:latin typeface="Arial" charset="0"/>
              </a:rPr>
              <a:t>	</a:t>
            </a:r>
            <a:r>
              <a:rPr lang="sk-SK" sz="2000" b="0" u="sng" dirty="0" smtClean="0">
                <a:latin typeface="Arial" charset="0"/>
              </a:rPr>
              <a:t>metóda</a:t>
            </a:r>
            <a:r>
              <a:rPr lang="sk-SK" sz="2000" b="0" dirty="0" smtClean="0">
                <a:latin typeface="Arial" charset="0"/>
              </a:rPr>
              <a:t>	=&gt;	analýza prierezových údajov</a:t>
            </a:r>
          </a:p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endParaRPr lang="sk-SK" sz="2200" b="0" u="sng" dirty="0" smtClean="0">
              <a:latin typeface="Arial" charset="0"/>
            </a:endParaRPr>
          </a:p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r>
              <a:rPr lang="sk-SK" sz="2200" b="0" u="sng" dirty="0" smtClean="0">
                <a:latin typeface="Arial" charset="0"/>
              </a:rPr>
              <a:t>2. krok:</a:t>
            </a:r>
            <a:endParaRPr lang="sk-SK" sz="2200" b="0" i="1" u="sng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sz="2200" dirty="0" smtClean="0">
                <a:latin typeface="Arial" charset="0"/>
              </a:rPr>
              <a:t>Dynamická analýza</a:t>
            </a:r>
            <a:endParaRPr lang="sk-SK" sz="2200" b="0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  <a:tab pos="1439863" algn="l"/>
              </a:tabLst>
            </a:pPr>
            <a:r>
              <a:rPr lang="sk-SK" sz="2000" b="0" dirty="0" smtClean="0">
                <a:latin typeface="Arial" charset="0"/>
              </a:rPr>
              <a:t>	</a:t>
            </a:r>
            <a:r>
              <a:rPr lang="sk-SK" sz="2000" b="0" u="sng" dirty="0" smtClean="0">
                <a:latin typeface="Arial" charset="0"/>
              </a:rPr>
              <a:t>cieľ</a:t>
            </a:r>
            <a:r>
              <a:rPr lang="sk-SK" sz="2000" b="0" dirty="0" smtClean="0">
                <a:latin typeface="Arial" charset="0"/>
              </a:rPr>
              <a:t>	=&gt;	rozšíriť prieskum o zmeny vo federálnych štruktúrach</a:t>
            </a:r>
          </a:p>
          <a:p>
            <a:pPr marL="84138" indent="-84138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  <a:tab pos="1439863" algn="l"/>
              </a:tabLst>
            </a:pPr>
            <a:r>
              <a:rPr lang="sk-SK" sz="2000" b="0" dirty="0" smtClean="0">
                <a:latin typeface="Arial" charset="0"/>
              </a:rPr>
              <a:t>	</a:t>
            </a:r>
            <a:r>
              <a:rPr lang="sk-SK" sz="2000" b="0" u="sng" dirty="0" smtClean="0">
                <a:latin typeface="Arial" charset="0"/>
              </a:rPr>
              <a:t>metóda</a:t>
            </a:r>
            <a:r>
              <a:rPr lang="sk-SK" sz="2000" b="0" dirty="0" smtClean="0">
                <a:latin typeface="Arial" charset="0"/>
              </a:rPr>
              <a:t>	=&gt;	analýza panelových údajov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  <a:tab pos="1439863" algn="l"/>
              </a:tabLst>
            </a:pPr>
            <a:endParaRPr lang="sk-SK" sz="3000" b="0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  <a:tab pos="1439863" algn="l"/>
              </a:tabLst>
            </a:pPr>
            <a:r>
              <a:rPr lang="sk-SK" sz="2000" b="0" dirty="0" smtClean="0">
                <a:latin typeface="Arial" charset="0"/>
              </a:rPr>
              <a:t>VZORKA: 17 vyspelých OECD krajín vybratých podľa dostupnosti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  <a:tab pos="1439863" algn="l"/>
              </a:tabLst>
            </a:pPr>
            <a:r>
              <a:rPr lang="sk-SK" sz="2000" b="0" dirty="0" smtClean="0">
                <a:latin typeface="Arial" charset="0"/>
              </a:rPr>
              <a:t>		   údajov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  <a:tab pos="1439863" algn="l"/>
              </a:tabLst>
            </a:pPr>
            <a:endParaRPr lang="sk-SK" sz="1000" b="0" dirty="0" smtClean="0">
              <a:latin typeface="Arial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  <a:tab pos="1439863" algn="l"/>
              </a:tabLst>
            </a:pPr>
            <a:r>
              <a:rPr lang="sk-SK" sz="2000" b="0" dirty="0" smtClean="0">
                <a:latin typeface="Arial" charset="0"/>
              </a:rPr>
              <a:t>OBDOBIE: 1980 - 2001</a:t>
            </a:r>
          </a:p>
        </p:txBody>
      </p:sp>
      <p:sp>
        <p:nvSpPr>
          <p:cNvPr id="5" name="Rectangle 50"/>
          <p:cNvSpPr>
            <a:spLocks noChangeArrowheads="1"/>
          </p:cNvSpPr>
          <p:nvPr/>
        </p:nvSpPr>
        <p:spPr bwMode="auto">
          <a:xfrm>
            <a:off x="3571868" y="6183313"/>
            <a:ext cx="528221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000" b="0" i="1" dirty="0" smtClean="0">
                <a:solidFill>
                  <a:schemeClr val="tx2"/>
                </a:solidFill>
                <a:latin typeface="Arial" charset="0"/>
              </a:rPr>
              <a:t>II. Empirická analýza a deskriptívna štatistika</a:t>
            </a:r>
            <a:endParaRPr lang="sk-SK" sz="2000" b="0" i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2714612" y="1928802"/>
            <a:ext cx="1000132" cy="78581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2714612" y="2714620"/>
            <a:ext cx="1000132" cy="78581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786182" y="1643050"/>
            <a:ext cx="51435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sk-SK" sz="2400" i="1" dirty="0" smtClean="0">
                <a:latin typeface="Arial" charset="0"/>
              </a:rPr>
              <a:t>klasické</a:t>
            </a:r>
          </a:p>
          <a:p>
            <a:pPr marL="179388" indent="-179388">
              <a:spcBef>
                <a:spcPts val="0"/>
              </a:spcBef>
              <a:buFont typeface="Arial" pitchFamily="34" charset="0"/>
              <a:buChar char="•"/>
            </a:pPr>
            <a:r>
              <a:rPr lang="sk-SK" sz="2000" b="0" dirty="0" smtClean="0">
                <a:latin typeface="Arial" charset="0"/>
              </a:rPr>
              <a:t>merajú stupeň decentralizácie v príjmovej a výdavkovej strane rozpočtu</a:t>
            </a:r>
          </a:p>
          <a:p>
            <a:pPr marL="179388" indent="-179388">
              <a:spcBef>
                <a:spcPts val="0"/>
              </a:spcBef>
              <a:buFont typeface="Arial" pitchFamily="34" charset="0"/>
              <a:buChar char="•"/>
            </a:pPr>
            <a:r>
              <a:rPr lang="sk-SK" sz="2000" b="0" dirty="0" smtClean="0">
                <a:latin typeface="Arial" charset="0"/>
              </a:rPr>
              <a:t>sú počítané z finančnej štatistiky MMF</a:t>
            </a:r>
            <a:endParaRPr lang="en-US" sz="2000" b="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714744" y="3286124"/>
            <a:ext cx="514353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sk-SK" sz="2400" i="1" dirty="0" smtClean="0">
                <a:latin typeface="Arial" charset="0"/>
              </a:rPr>
              <a:t>rozšírené</a:t>
            </a:r>
          </a:p>
          <a:p>
            <a:pPr marL="179388" indent="-179388">
              <a:spcBef>
                <a:spcPts val="0"/>
              </a:spcBef>
              <a:buFont typeface="Arial" pitchFamily="34" charset="0"/>
              <a:buChar char="•"/>
            </a:pPr>
            <a:r>
              <a:rPr lang="sk-SK" sz="2000" b="0" dirty="0" smtClean="0">
                <a:latin typeface="Arial" charset="0"/>
              </a:rPr>
              <a:t>merajú stupeň decentralizácie v príjmovej strane rozpočtu s dôrazom na autonómne daňové príjmy</a:t>
            </a:r>
          </a:p>
          <a:p>
            <a:pPr marL="179388" indent="-179388">
              <a:spcBef>
                <a:spcPts val="0"/>
              </a:spcBef>
              <a:buFont typeface="Arial" pitchFamily="34" charset="0"/>
              <a:buChar char="•"/>
            </a:pPr>
            <a:r>
              <a:rPr lang="sk-SK" sz="2000" b="0" dirty="0" smtClean="0">
                <a:latin typeface="Arial" charset="0"/>
              </a:rPr>
              <a:t>sú počítané z finančnej štatistiky OECD</a:t>
            </a:r>
            <a:endParaRPr lang="en-US" sz="2000" b="0" dirty="0">
              <a:latin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28596" y="2357430"/>
            <a:ext cx="24288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sk-SK" sz="2400" dirty="0" smtClean="0">
                <a:latin typeface="Arial" charset="0"/>
              </a:rPr>
              <a:t>ukazovatele decentralizácie</a:t>
            </a:r>
            <a:endParaRPr lang="en-US" sz="2400" dirty="0">
              <a:latin typeface="Arial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8208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dirty="0" smtClean="0">
                <a:solidFill>
                  <a:schemeClr val="tx2"/>
                </a:solidFill>
                <a:latin typeface="Arial" charset="0"/>
              </a:rPr>
              <a:t>Spôsoby merania decentralizácie</a:t>
            </a:r>
          </a:p>
        </p:txBody>
      </p:sp>
      <p:sp>
        <p:nvSpPr>
          <p:cNvPr id="14" name="Rectangle 50"/>
          <p:cNvSpPr>
            <a:spLocks noChangeArrowheads="1"/>
          </p:cNvSpPr>
          <p:nvPr/>
        </p:nvSpPr>
        <p:spPr bwMode="auto">
          <a:xfrm>
            <a:off x="3571868" y="6183313"/>
            <a:ext cx="528221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000" b="0" i="1" dirty="0" smtClean="0">
                <a:solidFill>
                  <a:schemeClr val="tx2"/>
                </a:solidFill>
                <a:latin typeface="Arial" charset="0"/>
              </a:rPr>
              <a:t>II. Empirická analýza a deskriptívna štatistika</a:t>
            </a:r>
            <a:endParaRPr lang="sk-SK" sz="2000" b="0" i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8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8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2"/>
          <p:cNvSpPr>
            <a:spLocks noChangeArrowheads="1"/>
          </p:cNvSpPr>
          <p:nvPr/>
        </p:nvSpPr>
        <p:spPr bwMode="auto">
          <a:xfrm>
            <a:off x="500034" y="928670"/>
            <a:ext cx="8208963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r>
              <a:rPr lang="sk-SK" sz="2600" u="sng" dirty="0" smtClean="0">
                <a:latin typeface="Arial" charset="0"/>
              </a:rPr>
              <a:t>Klasické ukazovatele decentralizácie</a:t>
            </a:r>
          </a:p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endParaRPr lang="sk-SK" sz="1000" i="1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200" b="0" dirty="0" smtClean="0">
                <a:latin typeface="Arial" charset="0"/>
              </a:rPr>
              <a:t>ukazovateľ decentralizácie vo výdavkovej strane rozpočtu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2200" b="0" i="1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2200" b="0" i="1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2200" b="0" i="1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  <a:tab pos="5108575" algn="l"/>
              </a:tabLst>
            </a:pPr>
            <a:endParaRPr lang="sk-SK" sz="500" b="0" i="1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  <a:tab pos="5108575" algn="l"/>
              </a:tabLst>
            </a:pPr>
            <a:r>
              <a:rPr lang="sk-SK" sz="2200" b="0" i="1" dirty="0" smtClean="0">
                <a:latin typeface="Arial" charset="0"/>
              </a:rPr>
              <a:t>	</a:t>
            </a:r>
            <a:r>
              <a:rPr lang="sk-SK" sz="1800" b="0" dirty="0" smtClean="0">
                <a:latin typeface="Arial" charset="0"/>
              </a:rPr>
              <a:t>(bez sociálnych transferov)</a:t>
            </a:r>
            <a:r>
              <a:rPr lang="sk-SK" sz="2200" b="0" i="1" dirty="0" smtClean="0">
                <a:latin typeface="Arial" charset="0"/>
              </a:rPr>
              <a:t> 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2200" b="0" i="1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r>
              <a:rPr lang="sk-SK" sz="2200" b="0" dirty="0" smtClean="0">
                <a:latin typeface="Arial" charset="0"/>
              </a:rPr>
              <a:t>ukazovateľ decentralizácie v príjmovej strane rozpočtu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2200" b="0" i="1" u="sng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2200" b="0" i="1" u="sng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87425" algn="l"/>
              </a:tabLst>
            </a:pPr>
            <a:endParaRPr lang="sk-SK" sz="2200" b="0" i="1" u="sng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endParaRPr lang="sk-SK" sz="1800" b="0" dirty="0" smtClean="0">
              <a:latin typeface="Arial" charset="0"/>
            </a:endParaRP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987425" algn="l"/>
              </a:tabLst>
            </a:pPr>
            <a:r>
              <a:rPr lang="sk-SK" sz="1800" b="0" dirty="0" smtClean="0">
                <a:latin typeface="Arial" charset="0"/>
              </a:rPr>
              <a:t>	(bez sociálnych transferov)</a:t>
            </a:r>
          </a:p>
          <a:p>
            <a:pPr marL="304800" indent="-3048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tabLst>
                <a:tab pos="2336800" algn="l"/>
              </a:tabLst>
            </a:pPr>
            <a:endParaRPr lang="sk-SK" sz="2200" b="0" u="sng" dirty="0" smtClean="0">
              <a:latin typeface="Arial" charset="0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871538" y="2000250"/>
          <a:ext cx="5329237" cy="976313"/>
        </p:xfrm>
        <a:graphic>
          <a:graphicData uri="http://schemas.openxmlformats.org/presentationml/2006/ole">
            <p:oleObj spid="_x0000_s146434" name="Rovnica" r:id="rId4" imgW="2425680" imgH="444240" progId="Equation.3">
              <p:embed/>
            </p:oleObj>
          </a:graphicData>
        </a:graphic>
      </p:graphicFrame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968375" y="4429125"/>
          <a:ext cx="5132388" cy="976313"/>
        </p:xfrm>
        <a:graphic>
          <a:graphicData uri="http://schemas.openxmlformats.org/presentationml/2006/ole">
            <p:oleObj spid="_x0000_s146435" name="Rovnica" r:id="rId5" imgW="2336760" imgH="444240" progId="Equation.3">
              <p:embed/>
            </p:oleObj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95288" y="260350"/>
            <a:ext cx="8208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dirty="0" smtClean="0">
                <a:solidFill>
                  <a:schemeClr val="tx2"/>
                </a:solidFill>
                <a:latin typeface="Arial" charset="0"/>
              </a:rPr>
              <a:t>Spôsoby merania decentralizácie</a:t>
            </a:r>
          </a:p>
        </p:txBody>
      </p:sp>
      <p:sp>
        <p:nvSpPr>
          <p:cNvPr id="13" name="Rectangle 50"/>
          <p:cNvSpPr>
            <a:spLocks noChangeArrowheads="1"/>
          </p:cNvSpPr>
          <p:nvPr/>
        </p:nvSpPr>
        <p:spPr bwMode="auto">
          <a:xfrm>
            <a:off x="3571868" y="6183313"/>
            <a:ext cx="528221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000" b="0" i="1" dirty="0" smtClean="0">
                <a:solidFill>
                  <a:schemeClr val="tx2"/>
                </a:solidFill>
                <a:latin typeface="Arial" charset="0"/>
              </a:rPr>
              <a:t>II. Empirická analýza a deskriptívna štatistika</a:t>
            </a:r>
            <a:endParaRPr lang="sk-SK" sz="2000" b="0" i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8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8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kraj">
  <a:themeElements>
    <a:clrScheme name="Okraj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kraj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Okraj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aj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aj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aj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aj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aj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raj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raj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raj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2989</TotalTime>
  <Words>998</Words>
  <Application>Microsoft Office PowerPoint</Application>
  <PresentationFormat>Prezentácia na obrazovke (4:3)</PresentationFormat>
  <Paragraphs>366</Paragraphs>
  <Slides>23</Slides>
  <Notes>21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5" baseType="lpstr">
      <vt:lpstr>Okraj</vt:lpstr>
      <vt:lpstr>Rovnica</vt:lpstr>
      <vt:lpstr>Fiškálna decentralizácia  a regionálne disparity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  <vt:lpstr>Snímka 22</vt:lpstr>
      <vt:lpstr>Ďakujem za pozornosť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Kati Fabian</dc:creator>
  <cp:lastModifiedBy>Matúš Kubák</cp:lastModifiedBy>
  <cp:revision>237</cp:revision>
  <dcterms:created xsi:type="dcterms:W3CDTF">2008-09-26T09:59:00Z</dcterms:created>
  <dcterms:modified xsi:type="dcterms:W3CDTF">2009-03-20T11:52:56Z</dcterms:modified>
</cp:coreProperties>
</file>