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docx" ContentType="application/vnd.openxmlformats-officedocument.wordprocessingml.document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45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92171838" cy="9217183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image" Target="../media/image7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77C0D-1742-4780-A46D-A2C3C3E43408}" type="datetimeFigureOut">
              <a:rPr lang="sk-SK" smtClean="0"/>
              <a:pPr/>
              <a:t>20.11.2008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C8B0F-85E2-44CB-B311-600DDE6FD89E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77C0D-1742-4780-A46D-A2C3C3E43408}" type="datetimeFigureOut">
              <a:rPr lang="sk-SK" smtClean="0"/>
              <a:pPr/>
              <a:t>20.11.2008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C8B0F-85E2-44CB-B311-600DDE6FD89E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77C0D-1742-4780-A46D-A2C3C3E43408}" type="datetimeFigureOut">
              <a:rPr lang="sk-SK" smtClean="0"/>
              <a:pPr/>
              <a:t>20.11.2008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C8B0F-85E2-44CB-B311-600DDE6FD89E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77C0D-1742-4780-A46D-A2C3C3E43408}" type="datetimeFigureOut">
              <a:rPr lang="sk-SK" smtClean="0"/>
              <a:pPr/>
              <a:t>20.11.2008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C8B0F-85E2-44CB-B311-600DDE6FD89E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77C0D-1742-4780-A46D-A2C3C3E43408}" type="datetimeFigureOut">
              <a:rPr lang="sk-SK" smtClean="0"/>
              <a:pPr/>
              <a:t>20.11.2008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C8B0F-85E2-44CB-B311-600DDE6FD89E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77C0D-1742-4780-A46D-A2C3C3E43408}" type="datetimeFigureOut">
              <a:rPr lang="sk-SK" smtClean="0"/>
              <a:pPr/>
              <a:t>20.11.2008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C8B0F-85E2-44CB-B311-600DDE6FD89E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77C0D-1742-4780-A46D-A2C3C3E43408}" type="datetimeFigureOut">
              <a:rPr lang="sk-SK" smtClean="0"/>
              <a:pPr/>
              <a:t>20.11.2008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C8B0F-85E2-44CB-B311-600DDE6FD89E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77C0D-1742-4780-A46D-A2C3C3E43408}" type="datetimeFigureOut">
              <a:rPr lang="sk-SK" smtClean="0"/>
              <a:pPr/>
              <a:t>20.11.2008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C8B0F-85E2-44CB-B311-600DDE6FD89E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77C0D-1742-4780-A46D-A2C3C3E43408}" type="datetimeFigureOut">
              <a:rPr lang="sk-SK" smtClean="0"/>
              <a:pPr/>
              <a:t>20.11.2008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C8B0F-85E2-44CB-B311-600DDE6FD89E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77C0D-1742-4780-A46D-A2C3C3E43408}" type="datetimeFigureOut">
              <a:rPr lang="sk-SK" smtClean="0"/>
              <a:pPr/>
              <a:t>20.11.2008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C8B0F-85E2-44CB-B311-600DDE6FD89E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77C0D-1742-4780-A46D-A2C3C3E43408}" type="datetimeFigureOut">
              <a:rPr lang="sk-SK" smtClean="0"/>
              <a:pPr/>
              <a:t>20.11.2008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C8B0F-85E2-44CB-B311-600DDE6FD89E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C77C0D-1742-4780-A46D-A2C3C3E43408}" type="datetimeFigureOut">
              <a:rPr lang="sk-SK" smtClean="0"/>
              <a:pPr/>
              <a:t>20.11.2008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7C8B0F-85E2-44CB-B311-600DDE6FD89E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Dokument_programu_Microsoft_Office_Word2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si.si/en/publications.asp?MapaId=716" TargetMode="External"/><Relationship Id="rId2" Type="http://schemas.openxmlformats.org/officeDocument/2006/relationships/hyperlink" Target="http://www.econ.boun.edu.tr/papers/pdf/wp-01-12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ideas.repec.org/p/fip/fednrp/9615.html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package" Target="../embeddings/Dokument_programu_Microsoft_Office_Word1.docx"/><Relationship Id="rId4" Type="http://schemas.openxmlformats.org/officeDocument/2006/relationships/oleObject" Target="../embeddings/oleObject2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5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7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/>
              <a:t>O udržateľnosti štátneho dlhu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 smtClean="0"/>
              <a:t>Vladimír Gazda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42" name="Object 2"/>
          <p:cNvGraphicFramePr>
            <a:graphicFrameLocks noChangeAspect="1"/>
          </p:cNvGraphicFramePr>
          <p:nvPr/>
        </p:nvGraphicFramePr>
        <p:xfrm>
          <a:off x="241300" y="2005013"/>
          <a:ext cx="8821738" cy="3817937"/>
        </p:xfrm>
        <a:graphic>
          <a:graphicData uri="http://schemas.openxmlformats.org/presentationml/2006/ole">
            <p:oleObj spid="_x0000_s10242" name="Dokument" r:id="rId3" imgW="6392021" imgH="2699746" progId="Word.Document.12">
              <p:embed/>
            </p:oleObj>
          </a:graphicData>
        </a:graphic>
      </p:graphicFrame>
      <p:sp>
        <p:nvSpPr>
          <p:cNvPr id="5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O udržateľnosti štátneho dlhu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sk-SK" dirty="0" smtClean="0"/>
              <a:t>nulový deficit, </a:t>
            </a:r>
            <a:r>
              <a:rPr lang="sk-SK" dirty="0"/>
              <a:t>resp. </a:t>
            </a:r>
            <a:r>
              <a:rPr lang="sk-SK" dirty="0" smtClean="0"/>
              <a:t>nulový deficit </a:t>
            </a:r>
            <a:r>
              <a:rPr lang="sk-SK" dirty="0"/>
              <a:t>pri plnej zamestnanosti, nemusia byť </a:t>
            </a:r>
            <a:r>
              <a:rPr lang="sk-SK" dirty="0" smtClean="0"/>
              <a:t>správne</a:t>
            </a:r>
          </a:p>
          <a:p>
            <a:r>
              <a:rPr lang="sk-SK" dirty="0" smtClean="0"/>
              <a:t>tranzitívne </a:t>
            </a:r>
            <a:r>
              <a:rPr lang="sk-SK" dirty="0"/>
              <a:t>pobaltské krajiny </a:t>
            </a:r>
            <a:r>
              <a:rPr lang="sk-SK" dirty="0" smtClean="0"/>
              <a:t>majú úroveň </a:t>
            </a:r>
            <a:r>
              <a:rPr lang="sk-SK" dirty="0"/>
              <a:t>štátneho dlhu okolo okolo 10 </a:t>
            </a:r>
            <a:r>
              <a:rPr lang="sk-SK" dirty="0" smtClean="0"/>
              <a:t>percent, </a:t>
            </a:r>
            <a:r>
              <a:rPr lang="sk-SK" dirty="0"/>
              <a:t>dnes čelia vážnym ekonomickým ťažkostiam spojenými s vysokou infláciou </a:t>
            </a:r>
            <a:r>
              <a:rPr lang="sk-SK" dirty="0" smtClean="0"/>
              <a:t>(Estónsko 10,9 </a:t>
            </a:r>
            <a:r>
              <a:rPr lang="en-US" dirty="0" smtClean="0"/>
              <a:t>%</a:t>
            </a:r>
            <a:r>
              <a:rPr lang="sk-SK" dirty="0" smtClean="0"/>
              <a:t>ô Lotyšsko 11 percent, Litva 15,8 percenta). </a:t>
            </a:r>
            <a:endParaRPr lang="sk-SK" dirty="0" smtClean="0"/>
          </a:p>
          <a:p>
            <a:r>
              <a:rPr lang="sk-SK" dirty="0"/>
              <a:t>p</a:t>
            </a:r>
            <a:r>
              <a:rPr lang="sk-SK" dirty="0" smtClean="0"/>
              <a:t>okiaľ udržateľná </a:t>
            </a:r>
            <a:r>
              <a:rPr lang="sk-SK" dirty="0"/>
              <a:t>úroveň štátneho dlhu je daná schopnosťou vlády platiť svoje dlhy, </a:t>
            </a:r>
            <a:r>
              <a:rPr lang="sk-SK" dirty="0" smtClean="0"/>
              <a:t>nejestvuje </a:t>
            </a:r>
            <a:r>
              <a:rPr lang="sk-SK" dirty="0"/>
              <a:t>dôvod na vyrovnaný rozpočet. </a:t>
            </a:r>
            <a:endParaRPr lang="sk-SK" dirty="0" smtClean="0"/>
          </a:p>
          <a:p>
            <a:r>
              <a:rPr lang="sk-SK" dirty="0" smtClean="0"/>
              <a:t>ak </a:t>
            </a:r>
            <a:r>
              <a:rPr lang="sk-SK" dirty="0"/>
              <a:t>hodnoty deficitu a hospodárskeho rastu sú na úrovni rovnovážneho štátneho dlhu, neexistujú fiškálne dôvody pre nestabilitu a prudké zmeny rozpočtovej politiky.</a:t>
            </a:r>
          </a:p>
          <a:p>
            <a:endParaRPr lang="sk-SK" dirty="0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O udržateľnosti štátneho dlhu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O udržateľnosti štátneho dlhu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357850"/>
          </a:xfrm>
        </p:spPr>
        <p:txBody>
          <a:bodyPr>
            <a:normAutofit fontScale="77500" lnSpcReduction="20000"/>
          </a:bodyPr>
          <a:lstStyle/>
          <a:p>
            <a:r>
              <a:rPr lang="sk-SK" cap="small" dirty="0" err="1"/>
              <a:t>Akcay</a:t>
            </a:r>
            <a:r>
              <a:rPr lang="sk-SK" cap="small" dirty="0"/>
              <a:t>, </a:t>
            </a:r>
            <a:r>
              <a:rPr lang="sk-SK" cap="small" dirty="0" err="1"/>
              <a:t>O.C</a:t>
            </a:r>
            <a:r>
              <a:rPr lang="sk-SK" cap="small" dirty="0"/>
              <a:t>. – </a:t>
            </a:r>
            <a:r>
              <a:rPr lang="sk-SK" cap="small" dirty="0" err="1"/>
              <a:t>Alper</a:t>
            </a:r>
            <a:r>
              <a:rPr lang="sk-SK" cap="small" dirty="0"/>
              <a:t>, C. M. – </a:t>
            </a:r>
            <a:r>
              <a:rPr lang="sk-SK" cap="small" dirty="0" err="1"/>
              <a:t>Ozmucur</a:t>
            </a:r>
            <a:r>
              <a:rPr lang="sk-SK" cap="small" dirty="0"/>
              <a:t>, S.</a:t>
            </a:r>
            <a:r>
              <a:rPr lang="sk-SK" dirty="0"/>
              <a:t> (2001)  </a:t>
            </a:r>
            <a:r>
              <a:rPr lang="sk-SK" i="1" dirty="0" err="1"/>
              <a:t>Dudget</a:t>
            </a:r>
            <a:r>
              <a:rPr lang="sk-SK" i="1" dirty="0"/>
              <a:t> Deficit and </a:t>
            </a:r>
            <a:r>
              <a:rPr lang="sk-SK" i="1" dirty="0" err="1"/>
              <a:t>Debt</a:t>
            </a:r>
            <a:r>
              <a:rPr lang="sk-SK" i="1" dirty="0"/>
              <a:t> </a:t>
            </a:r>
            <a:r>
              <a:rPr lang="sk-SK" i="1" dirty="0" err="1"/>
              <a:t>Sustainability</a:t>
            </a:r>
            <a:r>
              <a:rPr lang="sk-SK" i="1" dirty="0"/>
              <a:t>.</a:t>
            </a:r>
            <a:r>
              <a:rPr lang="sk-SK" dirty="0"/>
              <a:t> </a:t>
            </a:r>
            <a:r>
              <a:rPr lang="sk-SK" dirty="0" err="1"/>
              <a:t>Working</a:t>
            </a:r>
            <a:r>
              <a:rPr lang="sk-SK" dirty="0"/>
              <a:t> </a:t>
            </a:r>
            <a:r>
              <a:rPr lang="sk-SK" dirty="0" err="1"/>
              <a:t>Paper</a:t>
            </a:r>
            <a:r>
              <a:rPr lang="sk-SK" dirty="0"/>
              <a:t>, </a:t>
            </a:r>
            <a:r>
              <a:rPr lang="sk-SK" dirty="0" err="1"/>
              <a:t>Bogazici</a:t>
            </a:r>
            <a:r>
              <a:rPr lang="sk-SK" dirty="0"/>
              <a:t> </a:t>
            </a:r>
            <a:r>
              <a:rPr lang="sk-SK" dirty="0" err="1"/>
              <a:t>University</a:t>
            </a:r>
            <a:r>
              <a:rPr lang="sk-SK" dirty="0"/>
              <a:t>. </a:t>
            </a:r>
            <a:r>
              <a:rPr lang="sk-SK" dirty="0" err="1"/>
              <a:t>Ddostupné</a:t>
            </a:r>
            <a:r>
              <a:rPr lang="sk-SK" dirty="0"/>
              <a:t> na </a:t>
            </a:r>
            <a:r>
              <a:rPr lang="sk-SK" dirty="0">
                <a:hlinkClick r:id="rId2"/>
              </a:rPr>
              <a:t>http://</a:t>
            </a:r>
            <a:r>
              <a:rPr lang="sk-SK" dirty="0" err="1">
                <a:hlinkClick r:id="rId2"/>
              </a:rPr>
              <a:t>www.econ.boun.edu.tr</a:t>
            </a:r>
            <a:r>
              <a:rPr lang="sk-SK" dirty="0">
                <a:hlinkClick r:id="rId2"/>
              </a:rPr>
              <a:t>/</a:t>
            </a:r>
            <a:r>
              <a:rPr lang="sk-SK" dirty="0" err="1">
                <a:hlinkClick r:id="rId2"/>
              </a:rPr>
              <a:t>papers</a:t>
            </a:r>
            <a:r>
              <a:rPr lang="sk-SK" dirty="0">
                <a:hlinkClick r:id="rId2"/>
              </a:rPr>
              <a:t>/</a:t>
            </a:r>
            <a:r>
              <a:rPr lang="sk-SK" dirty="0" err="1">
                <a:hlinkClick r:id="rId2"/>
              </a:rPr>
              <a:t>pdf</a:t>
            </a:r>
            <a:r>
              <a:rPr lang="sk-SK" dirty="0">
                <a:hlinkClick r:id="rId2"/>
              </a:rPr>
              <a:t>/</a:t>
            </a:r>
            <a:r>
              <a:rPr lang="sk-SK" dirty="0" err="1">
                <a:hlinkClick r:id="rId2"/>
              </a:rPr>
              <a:t>wp-01-12.pdf</a:t>
            </a:r>
            <a:endParaRPr lang="sk-SK" dirty="0"/>
          </a:p>
          <a:p>
            <a:r>
              <a:rPr lang="sk-SK" cap="small" dirty="0" err="1" smtClean="0"/>
              <a:t>Dornbusch</a:t>
            </a:r>
            <a:r>
              <a:rPr lang="sk-SK" cap="small" dirty="0" smtClean="0"/>
              <a:t>, R. – Fischer</a:t>
            </a:r>
            <a:r>
              <a:rPr lang="sk-SK" cap="small" dirty="0"/>
              <a:t>, S. (1990) </a:t>
            </a:r>
            <a:r>
              <a:rPr lang="sk-SK" i="1" dirty="0" err="1"/>
              <a:t>Macroeconomics</a:t>
            </a:r>
            <a:r>
              <a:rPr lang="sk-SK" i="1" dirty="0"/>
              <a:t> (</a:t>
            </a:r>
            <a:r>
              <a:rPr lang="sk-SK" i="1" dirty="0" err="1"/>
              <a:t>5-th</a:t>
            </a:r>
            <a:r>
              <a:rPr lang="sk-SK" i="1" dirty="0"/>
              <a:t> </a:t>
            </a:r>
            <a:r>
              <a:rPr lang="sk-SK" i="1" dirty="0" err="1"/>
              <a:t>Edition</a:t>
            </a:r>
            <a:r>
              <a:rPr lang="sk-SK" i="1" dirty="0"/>
              <a:t>).</a:t>
            </a:r>
            <a:r>
              <a:rPr lang="sk-SK" cap="small" dirty="0"/>
              <a:t> </a:t>
            </a:r>
            <a:r>
              <a:rPr lang="sk-SK" dirty="0" err="1"/>
              <a:t>McGraw</a:t>
            </a:r>
            <a:r>
              <a:rPr lang="sk-SK" dirty="0"/>
              <a:t> </a:t>
            </a:r>
            <a:r>
              <a:rPr lang="sk-SK" dirty="0" err="1"/>
              <a:t>Hill</a:t>
            </a:r>
            <a:r>
              <a:rPr lang="sk-SK" dirty="0"/>
              <a:t>, New York</a:t>
            </a:r>
            <a:r>
              <a:rPr lang="sk-SK" cap="small" dirty="0"/>
              <a:t>, 828 </a:t>
            </a:r>
            <a:r>
              <a:rPr lang="sk-SK" dirty="0"/>
              <a:t>s</a:t>
            </a:r>
            <a:r>
              <a:rPr lang="sk-SK" cap="small" dirty="0"/>
              <a:t>.</a:t>
            </a:r>
            <a:endParaRPr lang="sk-SK" dirty="0"/>
          </a:p>
          <a:p>
            <a:r>
              <a:rPr lang="sk-SK" cap="small" dirty="0" err="1"/>
              <a:t>Genorio</a:t>
            </a:r>
            <a:r>
              <a:rPr lang="sk-SK" cap="small" dirty="0"/>
              <a:t>, H. (2005) </a:t>
            </a:r>
            <a:r>
              <a:rPr lang="sk-SK" i="1" dirty="0" err="1"/>
              <a:t>General</a:t>
            </a:r>
            <a:r>
              <a:rPr lang="sk-SK" i="1" dirty="0"/>
              <a:t> </a:t>
            </a:r>
            <a:r>
              <a:rPr lang="sk-SK" i="1" dirty="0" err="1"/>
              <a:t>Government</a:t>
            </a:r>
            <a:r>
              <a:rPr lang="sk-SK" i="1" dirty="0"/>
              <a:t> </a:t>
            </a:r>
            <a:r>
              <a:rPr lang="sk-SK" i="1" dirty="0" err="1"/>
              <a:t>Debt</a:t>
            </a:r>
            <a:r>
              <a:rPr lang="sk-SK" i="1" dirty="0"/>
              <a:t> </a:t>
            </a:r>
            <a:r>
              <a:rPr lang="sk-SK" i="1" dirty="0" err="1"/>
              <a:t>Sustainability</a:t>
            </a:r>
            <a:r>
              <a:rPr lang="sk-SK" i="1" dirty="0"/>
              <a:t> in </a:t>
            </a:r>
            <a:r>
              <a:rPr lang="sk-SK" i="1" dirty="0" err="1"/>
              <a:t>Slovenia</a:t>
            </a:r>
            <a:r>
              <a:rPr lang="sk-SK" i="1" dirty="0"/>
              <a:t>.</a:t>
            </a:r>
            <a:r>
              <a:rPr lang="sk-SK" dirty="0"/>
              <a:t> </a:t>
            </a:r>
            <a:r>
              <a:rPr lang="sk-SK" dirty="0" err="1"/>
              <a:t>In:Prikazy</a:t>
            </a:r>
            <a:r>
              <a:rPr lang="sk-SK" dirty="0"/>
              <a:t> in </a:t>
            </a:r>
            <a:r>
              <a:rPr lang="sk-SK" dirty="0" err="1"/>
              <a:t>analize</a:t>
            </a:r>
            <a:r>
              <a:rPr lang="sk-SK" dirty="0"/>
              <a:t> </a:t>
            </a:r>
            <a:r>
              <a:rPr lang="sk-SK" dirty="0" err="1"/>
              <a:t>Series</a:t>
            </a:r>
            <a:r>
              <a:rPr lang="sk-SK" dirty="0"/>
              <a:t>, Bank </a:t>
            </a:r>
            <a:r>
              <a:rPr lang="sk-SK" dirty="0" err="1"/>
              <a:t>of</a:t>
            </a:r>
            <a:r>
              <a:rPr lang="sk-SK" dirty="0"/>
              <a:t> </a:t>
            </a:r>
            <a:r>
              <a:rPr lang="sk-SK" dirty="0" err="1"/>
              <a:t>Slovenia</a:t>
            </a:r>
            <a:r>
              <a:rPr lang="sk-SK" dirty="0"/>
              <a:t>. Dostupné na </a:t>
            </a:r>
            <a:r>
              <a:rPr lang="sk-SK" dirty="0">
                <a:hlinkClick r:id="rId3"/>
              </a:rPr>
              <a:t>http://</a:t>
            </a:r>
            <a:r>
              <a:rPr lang="sk-SK" dirty="0" err="1">
                <a:hlinkClick r:id="rId3"/>
              </a:rPr>
              <a:t>www.bsi.si</a:t>
            </a:r>
            <a:r>
              <a:rPr lang="sk-SK" dirty="0">
                <a:hlinkClick r:id="rId3"/>
              </a:rPr>
              <a:t>/en/</a:t>
            </a:r>
            <a:r>
              <a:rPr lang="sk-SK" dirty="0" err="1">
                <a:hlinkClick r:id="rId3"/>
              </a:rPr>
              <a:t>publications.asp?MapaId=716</a:t>
            </a:r>
            <a:endParaRPr lang="sk-SK" dirty="0"/>
          </a:p>
          <a:p>
            <a:r>
              <a:rPr lang="sk-SK" cap="small" dirty="0" err="1"/>
              <a:t>Uctum</a:t>
            </a:r>
            <a:r>
              <a:rPr lang="sk-SK" cap="small" dirty="0"/>
              <a:t>, M. – </a:t>
            </a:r>
            <a:r>
              <a:rPr lang="sk-SK" cap="small" dirty="0" err="1"/>
              <a:t>Wickens</a:t>
            </a:r>
            <a:r>
              <a:rPr lang="sk-SK" cap="small" dirty="0"/>
              <a:t>, M.</a:t>
            </a:r>
            <a:r>
              <a:rPr lang="sk-SK" dirty="0"/>
              <a:t> (1996) </a:t>
            </a:r>
            <a:r>
              <a:rPr lang="sk-SK" i="1" dirty="0" err="1"/>
              <a:t>Debt</a:t>
            </a:r>
            <a:r>
              <a:rPr lang="sk-SK" i="1" dirty="0"/>
              <a:t> and Deficit </a:t>
            </a:r>
            <a:r>
              <a:rPr lang="sk-SK" i="1" dirty="0" err="1"/>
              <a:t>Ceilings</a:t>
            </a:r>
            <a:r>
              <a:rPr lang="sk-SK" i="1" dirty="0"/>
              <a:t> and </a:t>
            </a:r>
            <a:r>
              <a:rPr lang="sk-SK" i="1" dirty="0" err="1"/>
              <a:t>Sustainability</a:t>
            </a:r>
            <a:r>
              <a:rPr lang="sk-SK" i="1" dirty="0"/>
              <a:t> </a:t>
            </a:r>
            <a:r>
              <a:rPr lang="sk-SK" i="1" dirty="0" err="1"/>
              <a:t>of</a:t>
            </a:r>
            <a:r>
              <a:rPr lang="sk-SK" i="1" dirty="0"/>
              <a:t> </a:t>
            </a:r>
            <a:r>
              <a:rPr lang="sk-SK" i="1" dirty="0" err="1"/>
              <a:t>Fiscal</a:t>
            </a:r>
            <a:r>
              <a:rPr lang="sk-SK" i="1" dirty="0"/>
              <a:t> </a:t>
            </a:r>
            <a:r>
              <a:rPr lang="sk-SK" i="1" dirty="0" err="1"/>
              <a:t>Policies</a:t>
            </a:r>
            <a:r>
              <a:rPr lang="sk-SK" i="1" dirty="0"/>
              <a:t>: </a:t>
            </a:r>
            <a:r>
              <a:rPr lang="sk-SK" i="1" dirty="0" err="1"/>
              <a:t>An</a:t>
            </a:r>
            <a:r>
              <a:rPr lang="sk-SK" i="1" dirty="0"/>
              <a:t> </a:t>
            </a:r>
            <a:r>
              <a:rPr lang="sk-SK" i="1" dirty="0" err="1"/>
              <a:t>Intertemporal</a:t>
            </a:r>
            <a:r>
              <a:rPr lang="sk-SK" i="1" dirty="0"/>
              <a:t> </a:t>
            </a:r>
            <a:r>
              <a:rPr lang="sk-SK" i="1" dirty="0" err="1"/>
              <a:t>Analysis</a:t>
            </a:r>
            <a:r>
              <a:rPr lang="sk-SK" i="1" dirty="0"/>
              <a:t>.</a:t>
            </a:r>
            <a:r>
              <a:rPr lang="sk-SK" dirty="0"/>
              <a:t> </a:t>
            </a:r>
            <a:r>
              <a:rPr lang="sk-SK" dirty="0" err="1"/>
              <a:t>Research</a:t>
            </a:r>
            <a:r>
              <a:rPr lang="sk-SK" dirty="0"/>
              <a:t> </a:t>
            </a:r>
            <a:r>
              <a:rPr lang="sk-SK" dirty="0" err="1"/>
              <a:t>Paper</a:t>
            </a:r>
            <a:r>
              <a:rPr lang="sk-SK" dirty="0"/>
              <a:t>, </a:t>
            </a:r>
            <a:r>
              <a:rPr lang="sk-SK" dirty="0" err="1"/>
              <a:t>Federal</a:t>
            </a:r>
            <a:r>
              <a:rPr lang="sk-SK" dirty="0"/>
              <a:t> </a:t>
            </a:r>
            <a:r>
              <a:rPr lang="sk-SK" dirty="0" err="1"/>
              <a:t>Reserve</a:t>
            </a:r>
            <a:r>
              <a:rPr lang="sk-SK" dirty="0"/>
              <a:t> Bank </a:t>
            </a:r>
            <a:r>
              <a:rPr lang="sk-SK" dirty="0" err="1"/>
              <a:t>of</a:t>
            </a:r>
            <a:r>
              <a:rPr lang="sk-SK" dirty="0"/>
              <a:t> New York. Dostupné na </a:t>
            </a:r>
            <a:r>
              <a:rPr lang="sk-SK" dirty="0">
                <a:hlinkClick r:id="rId4"/>
              </a:rPr>
              <a:t>http://</a:t>
            </a:r>
            <a:r>
              <a:rPr lang="sk-SK" dirty="0" err="1">
                <a:hlinkClick r:id="rId4"/>
              </a:rPr>
              <a:t>ideas.repec.org</a:t>
            </a:r>
            <a:r>
              <a:rPr lang="sk-SK" dirty="0">
                <a:hlinkClick r:id="rId4"/>
              </a:rPr>
              <a:t>/p/</a:t>
            </a:r>
            <a:r>
              <a:rPr lang="sk-SK" dirty="0" err="1">
                <a:hlinkClick r:id="rId4"/>
              </a:rPr>
              <a:t>fip</a:t>
            </a:r>
            <a:r>
              <a:rPr lang="sk-SK" dirty="0">
                <a:hlinkClick r:id="rId4"/>
              </a:rPr>
              <a:t>/</a:t>
            </a:r>
            <a:r>
              <a:rPr lang="sk-SK" dirty="0" err="1">
                <a:hlinkClick r:id="rId4"/>
              </a:rPr>
              <a:t>fednrp</a:t>
            </a:r>
            <a:r>
              <a:rPr lang="sk-SK" dirty="0">
                <a:hlinkClick r:id="rId4"/>
              </a:rPr>
              <a:t>/</a:t>
            </a:r>
            <a:r>
              <a:rPr lang="sk-SK" dirty="0" err="1">
                <a:hlinkClick r:id="rId4"/>
              </a:rPr>
              <a:t>9615.html</a:t>
            </a:r>
            <a:endParaRPr lang="sk-SK" dirty="0"/>
          </a:p>
          <a:p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O udržateľnosti štátneho dlhu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/>
              <a:t>Maastrichstské</a:t>
            </a:r>
            <a:r>
              <a:rPr lang="sk-SK" dirty="0"/>
              <a:t> </a:t>
            </a:r>
            <a:r>
              <a:rPr lang="sk-SK" dirty="0" smtClean="0"/>
              <a:t>kritériá</a:t>
            </a:r>
          </a:p>
          <a:p>
            <a:r>
              <a:rPr lang="sk-SK" dirty="0"/>
              <a:t>štátny dlh nesmie prekročiť 60% HDP danej krajiny a deficit verejných financií nesmie prekročiť 3% HDP.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O udržateľnosti štátneho dlhu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i="1" dirty="0" err="1"/>
              <a:t>s</a:t>
            </a:r>
            <a:r>
              <a:rPr lang="sk-SK" i="1" baseline="-25000" dirty="0" err="1"/>
              <a:t>t</a:t>
            </a:r>
            <a:r>
              <a:rPr lang="sk-SK" dirty="0"/>
              <a:t> je podiel </a:t>
            </a:r>
            <a:r>
              <a:rPr lang="sk-SK" dirty="0" smtClean="0"/>
              <a:t>štátneho dlhu </a:t>
            </a:r>
            <a:r>
              <a:rPr lang="sk-SK" dirty="0"/>
              <a:t>na hrubom domácom produkte v období </a:t>
            </a:r>
            <a:r>
              <a:rPr lang="sk-SK" i="1" dirty="0" smtClean="0"/>
              <a:t>t</a:t>
            </a:r>
            <a:r>
              <a:rPr lang="sk-SK" dirty="0" smtClean="0"/>
              <a:t> </a:t>
            </a:r>
          </a:p>
          <a:p>
            <a:r>
              <a:rPr lang="sk-SK" i="1" dirty="0" err="1" smtClean="0"/>
              <a:t>1+g</a:t>
            </a:r>
            <a:r>
              <a:rPr lang="sk-SK" i="1" baseline="-25000" dirty="0" err="1" smtClean="0"/>
              <a:t>t</a:t>
            </a:r>
            <a:r>
              <a:rPr lang="sk-SK" i="1" dirty="0" smtClean="0"/>
              <a:t> </a:t>
            </a:r>
            <a:r>
              <a:rPr lang="sk-SK" dirty="0"/>
              <a:t>je miera hospodárskeho rastu (teda ak hrubý domáci produkt za jedno obdobie narastie o 3 percentá, potom </a:t>
            </a:r>
            <a:r>
              <a:rPr lang="sk-SK" i="1" dirty="0" err="1"/>
              <a:t>g</a:t>
            </a:r>
            <a:r>
              <a:rPr lang="sk-SK" i="1" baseline="-25000" dirty="0" err="1"/>
              <a:t>t</a:t>
            </a:r>
            <a:r>
              <a:rPr lang="en-US" i="1" dirty="0"/>
              <a:t>=</a:t>
            </a:r>
            <a:r>
              <a:rPr lang="sk-SK" dirty="0" smtClean="0"/>
              <a:t>0,03)</a:t>
            </a:r>
          </a:p>
          <a:p>
            <a:r>
              <a:rPr lang="sk-SK" i="1" dirty="0" err="1" smtClean="0"/>
              <a:t>d</a:t>
            </a:r>
            <a:r>
              <a:rPr lang="sk-SK" i="1" baseline="-25000" dirty="0" err="1" smtClean="0"/>
              <a:t>t</a:t>
            </a:r>
            <a:r>
              <a:rPr lang="sk-SK" dirty="0" smtClean="0"/>
              <a:t> </a:t>
            </a:r>
            <a:r>
              <a:rPr lang="sk-SK" dirty="0"/>
              <a:t>je podiel deficitu verejných financií na HDP v danom období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O udržateľnosti štátneho dlhu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Premenné označené veľkými písmenami budú predstavovať absolútne </a:t>
            </a:r>
            <a:r>
              <a:rPr lang="sk-SK" dirty="0" smtClean="0"/>
              <a:t>veličiny. </a:t>
            </a:r>
          </a:p>
          <a:p>
            <a:pPr>
              <a:buNone/>
            </a:pPr>
            <a:endParaRPr lang="sk-SK" dirty="0" smtClean="0"/>
          </a:p>
          <a:p>
            <a:r>
              <a:rPr lang="sk-SK" i="1" dirty="0" err="1" smtClean="0"/>
              <a:t>S</a:t>
            </a:r>
            <a:r>
              <a:rPr lang="sk-SK" i="1" baseline="-25000" dirty="0" err="1" smtClean="0"/>
              <a:t>t</a:t>
            </a:r>
            <a:r>
              <a:rPr lang="sk-SK" i="1" dirty="0" smtClean="0"/>
              <a:t> </a:t>
            </a:r>
            <a:r>
              <a:rPr lang="sk-SK" dirty="0"/>
              <a:t>je </a:t>
            </a:r>
            <a:r>
              <a:rPr lang="sk-SK" dirty="0" smtClean="0"/>
              <a:t>štátny dlh </a:t>
            </a:r>
            <a:r>
              <a:rPr lang="sk-SK" dirty="0"/>
              <a:t>v čase </a:t>
            </a:r>
            <a:r>
              <a:rPr lang="sk-SK" i="1" dirty="0" smtClean="0"/>
              <a:t>t</a:t>
            </a:r>
            <a:endParaRPr lang="sk-SK" dirty="0" smtClean="0"/>
          </a:p>
          <a:p>
            <a:r>
              <a:rPr lang="sk-SK" i="1" dirty="0" err="1" smtClean="0"/>
              <a:t>D</a:t>
            </a:r>
            <a:r>
              <a:rPr lang="sk-SK" i="1" baseline="-25000" dirty="0" err="1" smtClean="0"/>
              <a:t>t</a:t>
            </a:r>
            <a:r>
              <a:rPr lang="sk-SK" i="1" dirty="0" smtClean="0"/>
              <a:t> </a:t>
            </a:r>
            <a:r>
              <a:rPr lang="sk-SK" dirty="0"/>
              <a:t>je </a:t>
            </a:r>
            <a:r>
              <a:rPr lang="sk-SK" dirty="0" smtClean="0"/>
              <a:t>deficit verejných financií </a:t>
            </a:r>
            <a:r>
              <a:rPr lang="sk-SK" dirty="0"/>
              <a:t>v období </a:t>
            </a:r>
            <a:r>
              <a:rPr lang="sk-SK" i="1" dirty="0"/>
              <a:t>t</a:t>
            </a:r>
            <a:r>
              <a:rPr lang="sk-SK" dirty="0"/>
              <a:t> </a:t>
            </a:r>
            <a:endParaRPr lang="sk-SK" dirty="0" smtClean="0"/>
          </a:p>
          <a:p>
            <a:r>
              <a:rPr lang="sk-SK" i="1" dirty="0" err="1" smtClean="0"/>
              <a:t>HDP</a:t>
            </a:r>
            <a:r>
              <a:rPr lang="sk-SK" i="1" baseline="-25000" dirty="0" err="1" smtClean="0"/>
              <a:t>t</a:t>
            </a:r>
            <a:r>
              <a:rPr lang="sk-SK" i="1" dirty="0" smtClean="0"/>
              <a:t> </a:t>
            </a:r>
            <a:r>
              <a:rPr lang="sk-SK" dirty="0"/>
              <a:t>je hrubý domáci produkt v období </a:t>
            </a:r>
            <a:r>
              <a:rPr lang="sk-SK" i="1" dirty="0"/>
              <a:t>t</a:t>
            </a:r>
            <a:r>
              <a:rPr lang="sk-SK" dirty="0"/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O udržateľnosti štátneho dlhu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Platí identita</a:t>
            </a:r>
          </a:p>
          <a:p>
            <a:endParaRPr lang="sk-SK" dirty="0"/>
          </a:p>
          <a:p>
            <a:pPr>
              <a:buNone/>
            </a:pPr>
            <a:r>
              <a:rPr lang="sk-SK" dirty="0" smtClean="0"/>
              <a:t>    resp.   </a:t>
            </a:r>
            <a:endParaRPr lang="sk-SK" dirty="0"/>
          </a:p>
          <a:p>
            <a:pPr>
              <a:buNone/>
            </a:pPr>
            <a:r>
              <a:rPr lang="sk-SK" dirty="0" smtClean="0"/>
              <a:t>	</a:t>
            </a:r>
          </a:p>
          <a:p>
            <a:pPr>
              <a:buNone/>
            </a:pPr>
            <a:r>
              <a:rPr lang="sk-SK" dirty="0" smtClean="0"/>
              <a:t>    kde  </a:t>
            </a:r>
            <a:endParaRPr lang="sk-SK" dirty="0"/>
          </a:p>
        </p:txBody>
      </p:sp>
      <p:graphicFrame>
        <p:nvGraphicFramePr>
          <p:cNvPr id="6146" name="Object 2"/>
          <p:cNvGraphicFramePr>
            <a:graphicFrameLocks noChangeAspect="1"/>
          </p:cNvGraphicFramePr>
          <p:nvPr/>
        </p:nvGraphicFramePr>
        <p:xfrm>
          <a:off x="3929058" y="1500174"/>
          <a:ext cx="2928958" cy="900118"/>
        </p:xfrm>
        <a:graphic>
          <a:graphicData uri="http://schemas.openxmlformats.org/presentationml/2006/ole">
            <p:oleObj spid="_x0000_s6146" name="Equation" r:id="rId3" imgW="834841" imgH="230392" progId="Equation.3">
              <p:embed/>
            </p:oleObj>
          </a:graphicData>
        </a:graphic>
      </p:graphicFrame>
      <p:graphicFrame>
        <p:nvGraphicFramePr>
          <p:cNvPr id="6147" name="Object 3"/>
          <p:cNvGraphicFramePr>
            <a:graphicFrameLocks noChangeAspect="1"/>
          </p:cNvGraphicFramePr>
          <p:nvPr/>
        </p:nvGraphicFramePr>
        <p:xfrm>
          <a:off x="4090988" y="2500306"/>
          <a:ext cx="2552714" cy="1357322"/>
        </p:xfrm>
        <a:graphic>
          <a:graphicData uri="http://schemas.openxmlformats.org/presentationml/2006/ole">
            <p:oleObj spid="_x0000_s6147" name="Equation" r:id="rId4" imgW="961507" imgH="429105" progId="Equation.3">
              <p:embed/>
            </p:oleObj>
          </a:graphicData>
        </a:graphic>
      </p:graphicFrame>
      <p:graphicFrame>
        <p:nvGraphicFramePr>
          <p:cNvPr id="6148" name="Object 4"/>
          <p:cNvGraphicFramePr>
            <a:graphicFrameLocks noChangeAspect="1"/>
          </p:cNvGraphicFramePr>
          <p:nvPr/>
        </p:nvGraphicFramePr>
        <p:xfrm>
          <a:off x="-1214478" y="4857760"/>
          <a:ext cx="12266653" cy="1901394"/>
        </p:xfrm>
        <a:graphic>
          <a:graphicData uri="http://schemas.openxmlformats.org/presentationml/2006/ole">
            <p:oleObj spid="_x0000_s6148" name="Document" r:id="rId5" imgW="5758247" imgH="763893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predpokladajme konštantnú úroveň hospodárskeho rastu </a:t>
            </a:r>
            <a:r>
              <a:rPr lang="sk-SK" i="1" dirty="0"/>
              <a:t>g</a:t>
            </a:r>
            <a:r>
              <a:rPr lang="sk-SK" dirty="0"/>
              <a:t> a podielu deficitu verejných financií na HDP </a:t>
            </a:r>
            <a:r>
              <a:rPr lang="sk-SK" i="1" dirty="0"/>
              <a:t>d</a:t>
            </a:r>
            <a:r>
              <a:rPr lang="sk-SK" dirty="0" smtClean="0"/>
              <a:t>. Potom vývoj štátneho dlhu vyjadríme ako postupnosť danú </a:t>
            </a:r>
            <a:r>
              <a:rPr lang="sk-SK" dirty="0" err="1" smtClean="0"/>
              <a:t>rekurentne</a:t>
            </a:r>
            <a:endParaRPr lang="sk-SK" dirty="0" smtClean="0"/>
          </a:p>
          <a:p>
            <a:pPr>
              <a:buNone/>
            </a:pPr>
            <a:endParaRPr lang="sk-SK" dirty="0"/>
          </a:p>
          <a:p>
            <a:pPr>
              <a:buNone/>
            </a:pPr>
            <a:r>
              <a:rPr lang="sk-SK" dirty="0" smtClean="0"/>
              <a:t>		</a:t>
            </a:r>
            <a:endParaRPr lang="sk-SK" dirty="0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O udržateľnosti štátneho dlhu</a:t>
            </a:r>
            <a:endParaRPr lang="sk-SK" dirty="0"/>
          </a:p>
        </p:txBody>
      </p:sp>
      <p:graphicFrame>
        <p:nvGraphicFramePr>
          <p:cNvPr id="7170" name="Object 2"/>
          <p:cNvGraphicFramePr>
            <a:graphicFrameLocks noChangeAspect="1"/>
          </p:cNvGraphicFramePr>
          <p:nvPr/>
        </p:nvGraphicFramePr>
        <p:xfrm>
          <a:off x="3357553" y="4000503"/>
          <a:ext cx="3066731" cy="1357323"/>
        </p:xfrm>
        <a:graphic>
          <a:graphicData uri="http://schemas.openxmlformats.org/presentationml/2006/ole">
            <p:oleObj spid="_x0000_s7170" name="Equation" r:id="rId3" imgW="953950" imgH="421545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Pri vyjadrení postupnosti pomocou </a:t>
            </a:r>
            <a:r>
              <a:rPr lang="sk-SK" i="1" dirty="0" err="1" smtClean="0"/>
              <a:t>0</a:t>
            </a:r>
            <a:r>
              <a:rPr lang="sk-SK" dirty="0" err="1" smtClean="0"/>
              <a:t>-ého</a:t>
            </a:r>
            <a:r>
              <a:rPr lang="sk-SK" dirty="0" smtClean="0"/>
              <a:t> člena dostaneme </a:t>
            </a:r>
          </a:p>
          <a:p>
            <a:endParaRPr lang="sk-SK" dirty="0"/>
          </a:p>
          <a:p>
            <a:endParaRPr lang="sk-SK" dirty="0" smtClean="0"/>
          </a:p>
          <a:p>
            <a:pPr>
              <a:buNone/>
            </a:pPr>
            <a:r>
              <a:rPr lang="sk-SK" dirty="0" smtClean="0"/>
              <a:t>    resp.</a:t>
            </a:r>
          </a:p>
          <a:p>
            <a:pPr>
              <a:buNone/>
            </a:pPr>
            <a:endParaRPr lang="sk-SK" dirty="0"/>
          </a:p>
          <a:p>
            <a:pPr>
              <a:buNone/>
            </a:pPr>
            <a:r>
              <a:rPr lang="sk-SK" dirty="0" smtClean="0"/>
              <a:t>	</a:t>
            </a:r>
            <a:endParaRPr lang="sk-SK" dirty="0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O udržateľnosti štátneho dlhu</a:t>
            </a:r>
            <a:endParaRPr lang="sk-SK" dirty="0"/>
          </a:p>
        </p:txBody>
      </p:sp>
      <p:graphicFrame>
        <p:nvGraphicFramePr>
          <p:cNvPr id="8194" name="Object 2"/>
          <p:cNvGraphicFramePr>
            <a:graphicFrameLocks noChangeAspect="1"/>
          </p:cNvGraphicFramePr>
          <p:nvPr/>
        </p:nvGraphicFramePr>
        <p:xfrm>
          <a:off x="1631950" y="2387600"/>
          <a:ext cx="5751513" cy="1511300"/>
        </p:xfrm>
        <a:graphic>
          <a:graphicData uri="http://schemas.openxmlformats.org/presentationml/2006/ole">
            <p:oleObj spid="_x0000_s8194" name="Equation" r:id="rId3" imgW="1981080" imgH="520560" progId="Equation.3">
              <p:embed/>
            </p:oleObj>
          </a:graphicData>
        </a:graphic>
      </p:graphicFrame>
      <p:graphicFrame>
        <p:nvGraphicFramePr>
          <p:cNvPr id="8195" name="Object 3"/>
          <p:cNvGraphicFramePr>
            <a:graphicFrameLocks noChangeAspect="1"/>
          </p:cNvGraphicFramePr>
          <p:nvPr/>
        </p:nvGraphicFramePr>
        <p:xfrm>
          <a:off x="284163" y="4425950"/>
          <a:ext cx="8934450" cy="1293813"/>
        </p:xfrm>
        <a:graphic>
          <a:graphicData uri="http://schemas.openxmlformats.org/presentationml/2006/ole">
            <p:oleObj spid="_x0000_s8195" name="Equation" r:id="rId4" imgW="3733560" imgH="4950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miera </a:t>
            </a:r>
            <a:r>
              <a:rPr lang="sk-SK" dirty="0" err="1"/>
              <a:t>zadĺženia</a:t>
            </a:r>
            <a:r>
              <a:rPr lang="sk-SK" dirty="0"/>
              <a:t> konverguje k rovnovážnej úrovni </a:t>
            </a:r>
            <a:r>
              <a:rPr lang="en-US" dirty="0" smtClean="0"/>
              <a:t>(</a:t>
            </a:r>
            <a:r>
              <a:rPr lang="sk-SK" dirty="0" smtClean="0"/>
              <a:t>časový index ide do nekonečna</a:t>
            </a:r>
            <a:r>
              <a:rPr lang="en-US" dirty="0" smtClean="0"/>
              <a:t>)</a:t>
            </a:r>
            <a:endParaRPr lang="sk-SK" dirty="0" smtClean="0"/>
          </a:p>
          <a:p>
            <a:pPr>
              <a:buNone/>
            </a:pPr>
            <a:endParaRPr lang="sk-SK" dirty="0"/>
          </a:p>
          <a:p>
            <a:pPr>
              <a:buNone/>
            </a:pPr>
            <a:r>
              <a:rPr lang="sk-SK" dirty="0" smtClean="0"/>
              <a:t>     </a:t>
            </a:r>
          </a:p>
          <a:p>
            <a:pPr>
              <a:buNone/>
            </a:pPr>
            <a:r>
              <a:rPr lang="sk-SK" dirty="0" smtClean="0"/>
              <a:t>    resp.</a:t>
            </a:r>
          </a:p>
          <a:p>
            <a:pPr>
              <a:buNone/>
            </a:pPr>
            <a:endParaRPr lang="sk-SK" dirty="0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O udržateľnosti štátneho dlhu</a:t>
            </a:r>
            <a:endParaRPr lang="sk-SK" dirty="0"/>
          </a:p>
        </p:txBody>
      </p:sp>
      <p:graphicFrame>
        <p:nvGraphicFramePr>
          <p:cNvPr id="9218" name="Object 2"/>
          <p:cNvGraphicFramePr>
            <a:graphicFrameLocks noChangeAspect="1"/>
          </p:cNvGraphicFramePr>
          <p:nvPr/>
        </p:nvGraphicFramePr>
        <p:xfrm>
          <a:off x="3071802" y="2571744"/>
          <a:ext cx="2643206" cy="1114251"/>
        </p:xfrm>
        <a:graphic>
          <a:graphicData uri="http://schemas.openxmlformats.org/presentationml/2006/ole">
            <p:oleObj spid="_x0000_s9218" name="Equation" r:id="rId3" imgW="1001450" imgH="421545" progId="Equation.3">
              <p:embed/>
            </p:oleObj>
          </a:graphicData>
        </a:graphic>
      </p:graphicFrame>
      <p:graphicFrame>
        <p:nvGraphicFramePr>
          <p:cNvPr id="9219" name="Object 3"/>
          <p:cNvGraphicFramePr>
            <a:graphicFrameLocks noChangeAspect="1"/>
          </p:cNvGraphicFramePr>
          <p:nvPr/>
        </p:nvGraphicFramePr>
        <p:xfrm>
          <a:off x="3608991" y="4500569"/>
          <a:ext cx="1534513" cy="1043939"/>
        </p:xfrm>
        <a:graphic>
          <a:graphicData uri="http://schemas.openxmlformats.org/presentationml/2006/ole">
            <p:oleObj spid="_x0000_s9219" name="Equation" r:id="rId4" imgW="620014" imgH="421545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114</TotalTime>
  <Words>281</Words>
  <Application>Microsoft Office PowerPoint</Application>
  <PresentationFormat>Prezentácia na obrazovke (4:3)</PresentationFormat>
  <Paragraphs>48</Paragraphs>
  <Slides>11</Slides>
  <Notes>0</Notes>
  <HiddenSlides>0</HiddenSlides>
  <MMClips>0</MMClips>
  <ScaleCrop>false</ScaleCrop>
  <HeadingPairs>
    <vt:vector size="6" baseType="variant">
      <vt:variant>
        <vt:lpstr>Motív</vt:lpstr>
      </vt:variant>
      <vt:variant>
        <vt:i4>1</vt:i4>
      </vt:variant>
      <vt:variant>
        <vt:lpstr>Vložené servery OLE</vt:lpstr>
      </vt:variant>
      <vt:variant>
        <vt:i4>3</vt:i4>
      </vt:variant>
      <vt:variant>
        <vt:lpstr>Nadpisy snímok</vt:lpstr>
      </vt:variant>
      <vt:variant>
        <vt:i4>11</vt:i4>
      </vt:variant>
    </vt:vector>
  </HeadingPairs>
  <TitlesOfParts>
    <vt:vector size="15" baseType="lpstr">
      <vt:lpstr>Motív Office</vt:lpstr>
      <vt:lpstr>Equation</vt:lpstr>
      <vt:lpstr>Document</vt:lpstr>
      <vt:lpstr>Dokument programu Microsoft Office Word</vt:lpstr>
      <vt:lpstr>O udržateľnosti štátneho dlhu</vt:lpstr>
      <vt:lpstr>O udržateľnosti štátneho dlhu</vt:lpstr>
      <vt:lpstr>O udržateľnosti štátneho dlhu</vt:lpstr>
      <vt:lpstr>O udržateľnosti štátneho dlhu</vt:lpstr>
      <vt:lpstr>O udržateľnosti štátneho dlhu</vt:lpstr>
      <vt:lpstr>O udržateľnosti štátneho dlhu</vt:lpstr>
      <vt:lpstr>O udržateľnosti štátneho dlhu</vt:lpstr>
      <vt:lpstr>O udržateľnosti štátneho dlhu</vt:lpstr>
      <vt:lpstr>O udržateľnosti štátneho dlhu</vt:lpstr>
      <vt:lpstr>O udržateľnosti štátneho dlhu</vt:lpstr>
      <vt:lpstr>O udržateľnosti štátneho dlhu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 udržateľnosti štátneho dlhu</dc:title>
  <dc:creator>gazda</dc:creator>
  <cp:lastModifiedBy>doc. Ing. Vladimír Gazda, PhD.</cp:lastModifiedBy>
  <cp:revision>13</cp:revision>
  <dcterms:created xsi:type="dcterms:W3CDTF">2008-10-08T00:30:40Z</dcterms:created>
  <dcterms:modified xsi:type="dcterms:W3CDTF">2008-11-20T09:40:52Z</dcterms:modified>
</cp:coreProperties>
</file>