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7" r:id="rId2"/>
    <p:sldId id="267" r:id="rId3"/>
    <p:sldId id="256" r:id="rId4"/>
    <p:sldId id="268" r:id="rId5"/>
    <p:sldId id="260" r:id="rId6"/>
    <p:sldId id="261" r:id="rId7"/>
    <p:sldId id="262" r:id="rId8"/>
    <p:sldId id="264" r:id="rId9"/>
    <p:sldId id="265" r:id="rId10"/>
    <p:sldId id="263" r:id="rId11"/>
    <p:sldId id="269" r:id="rId12"/>
    <p:sldId id="270" r:id="rId13"/>
    <p:sldId id="299" r:id="rId14"/>
    <p:sldId id="258" r:id="rId15"/>
    <p:sldId id="301" r:id="rId16"/>
    <p:sldId id="300" r:id="rId17"/>
    <p:sldId id="271" r:id="rId18"/>
    <p:sldId id="272" r:id="rId19"/>
    <p:sldId id="274" r:id="rId20"/>
    <p:sldId id="277" r:id="rId21"/>
    <p:sldId id="275" r:id="rId22"/>
    <p:sldId id="276" r:id="rId23"/>
    <p:sldId id="278" r:id="rId24"/>
    <p:sldId id="279" r:id="rId25"/>
    <p:sldId id="281" r:id="rId26"/>
    <p:sldId id="283" r:id="rId27"/>
    <p:sldId id="282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</p:sldIdLst>
  <p:sldSz cx="9144000" cy="6858000" type="screen4x3"/>
  <p:notesSz cx="6735763" cy="98663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F264E-5E41-45AB-B311-A81E9F18E8EC}" type="datetimeFigureOut">
              <a:rPr lang="sk-SK" smtClean="0"/>
              <a:t>9.11.2012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67AEC-150C-4016-AD0C-1E081B581879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5EDFE-DDAC-4861-932F-82074A104655}" type="datetimeFigureOut">
              <a:rPr lang="sk-SK" smtClean="0"/>
              <a:pPr/>
              <a:t>9.11.2012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10C7B-A223-4701-BA08-C43D1AE38D43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10C7B-A223-4701-BA08-C43D1AE38D43}" type="slidenum">
              <a:rPr lang="sk-SK" smtClean="0"/>
              <a:pPr/>
              <a:t>6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10C7B-A223-4701-BA08-C43D1AE38D43}" type="slidenum">
              <a:rPr lang="sk-SK" smtClean="0"/>
              <a:pPr/>
              <a:t>8</a:t>
            </a:fld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10C7B-A223-4701-BA08-C43D1AE38D43}" type="slidenum">
              <a:rPr lang="sk-SK" smtClean="0"/>
              <a:pPr/>
              <a:t>9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D4F8-E57D-43F5-A6D3-7ED1A8A8238A}" type="datetimeFigureOut">
              <a:rPr lang="sk-SK" smtClean="0"/>
              <a:pPr/>
              <a:t>9.11.2012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BEC3-3AC9-499F-A91B-7B6F09B1D54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D4F8-E57D-43F5-A6D3-7ED1A8A8238A}" type="datetimeFigureOut">
              <a:rPr lang="sk-SK" smtClean="0"/>
              <a:pPr/>
              <a:t>9.11.2012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BEC3-3AC9-499F-A91B-7B6F09B1D54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D4F8-E57D-43F5-A6D3-7ED1A8A8238A}" type="datetimeFigureOut">
              <a:rPr lang="sk-SK" smtClean="0"/>
              <a:pPr/>
              <a:t>9.11.2012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BEC3-3AC9-499F-A91B-7B6F09B1D54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D4F8-E57D-43F5-A6D3-7ED1A8A8238A}" type="datetimeFigureOut">
              <a:rPr lang="sk-SK" smtClean="0"/>
              <a:pPr/>
              <a:t>9.11.2012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BEC3-3AC9-499F-A91B-7B6F09B1D54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D4F8-E57D-43F5-A6D3-7ED1A8A8238A}" type="datetimeFigureOut">
              <a:rPr lang="sk-SK" smtClean="0"/>
              <a:pPr/>
              <a:t>9.11.2012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BEC3-3AC9-499F-A91B-7B6F09B1D54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D4F8-E57D-43F5-A6D3-7ED1A8A8238A}" type="datetimeFigureOut">
              <a:rPr lang="sk-SK" smtClean="0"/>
              <a:pPr/>
              <a:t>9.11.2012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BEC3-3AC9-499F-A91B-7B6F09B1D54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D4F8-E57D-43F5-A6D3-7ED1A8A8238A}" type="datetimeFigureOut">
              <a:rPr lang="sk-SK" smtClean="0"/>
              <a:pPr/>
              <a:t>9.11.2012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BEC3-3AC9-499F-A91B-7B6F09B1D54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D4F8-E57D-43F5-A6D3-7ED1A8A8238A}" type="datetimeFigureOut">
              <a:rPr lang="sk-SK" smtClean="0"/>
              <a:pPr/>
              <a:t>9.11.2012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BEC3-3AC9-499F-A91B-7B6F09B1D54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D4F8-E57D-43F5-A6D3-7ED1A8A8238A}" type="datetimeFigureOut">
              <a:rPr lang="sk-SK" smtClean="0"/>
              <a:pPr/>
              <a:t>9.11.2012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BEC3-3AC9-499F-A91B-7B6F09B1D54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D4F8-E57D-43F5-A6D3-7ED1A8A8238A}" type="datetimeFigureOut">
              <a:rPr lang="sk-SK" smtClean="0"/>
              <a:pPr/>
              <a:t>9.11.2012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BEC3-3AC9-499F-A91B-7B6F09B1D54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D4F8-E57D-43F5-A6D3-7ED1A8A8238A}" type="datetimeFigureOut">
              <a:rPr lang="sk-SK" smtClean="0"/>
              <a:pPr/>
              <a:t>9.11.2012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BEC3-3AC9-499F-A91B-7B6F09B1D54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2D4F8-E57D-43F5-A6D3-7ED1A8A8238A}" type="datetimeFigureOut">
              <a:rPr lang="sk-SK" smtClean="0"/>
              <a:pPr/>
              <a:t>9.11.2012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7BEC3-3AC9-499F-A91B-7B6F09B1D54D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luska.sk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luska.sk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uska.s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luska.sk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uska.s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uska.sk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>
                <a:solidFill>
                  <a:schemeClr val="tx2"/>
                </a:solidFill>
              </a:rPr>
              <a:t>Ing. Daniela </a:t>
            </a:r>
            <a:r>
              <a:rPr lang="sk-SK" dirty="0" smtClean="0">
                <a:solidFill>
                  <a:schemeClr val="tx2"/>
                </a:solidFill>
              </a:rPr>
              <a:t>Petríková, PhD.</a:t>
            </a:r>
          </a:p>
          <a:p>
            <a:r>
              <a:rPr lang="sk-SK" dirty="0" smtClean="0">
                <a:solidFill>
                  <a:schemeClr val="tx2"/>
                </a:solidFill>
              </a:rPr>
              <a:t>Mgr</a:t>
            </a:r>
            <a:r>
              <a:rPr lang="sk-SK" dirty="0">
                <a:solidFill>
                  <a:schemeClr val="tx2"/>
                </a:solidFill>
              </a:rPr>
              <a:t>. Alena </a:t>
            </a:r>
            <a:r>
              <a:rPr lang="sk-SK" dirty="0" err="1">
                <a:solidFill>
                  <a:schemeClr val="tx2"/>
                </a:solidFill>
              </a:rPr>
              <a:t>Tartaľová</a:t>
            </a:r>
            <a:r>
              <a:rPr lang="sk-SK" dirty="0">
                <a:solidFill>
                  <a:schemeClr val="tx2"/>
                </a:solidFill>
              </a:rPr>
              <a:t>, </a:t>
            </a:r>
            <a:r>
              <a:rPr lang="sk-SK" dirty="0" smtClean="0">
                <a:solidFill>
                  <a:schemeClr val="tx2"/>
                </a:solidFill>
              </a:rPr>
              <a:t>PhD.</a:t>
            </a:r>
            <a:endParaRPr lang="sk-SK" dirty="0">
              <a:solidFill>
                <a:schemeClr val="tx2"/>
              </a:solidFill>
            </a:endParaRPr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graphicFrame>
        <p:nvGraphicFramePr>
          <p:cNvPr id="7" name="Zástupný symbol obsahu 6"/>
          <p:cNvGraphicFramePr>
            <a:graphicFrameLocks noGrp="1"/>
          </p:cNvGraphicFramePr>
          <p:nvPr>
            <p:ph idx="1"/>
          </p:nvPr>
        </p:nvGraphicFramePr>
        <p:xfrm>
          <a:off x="428596" y="2357430"/>
          <a:ext cx="8229600" cy="3340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9510"/>
                <a:gridCol w="900090"/>
              </a:tblGrid>
              <a:tr h="438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2400" b="1" dirty="0">
                          <a:latin typeface="+mn-lt"/>
                          <a:ea typeface="Calibri"/>
                          <a:cs typeface="Times New Roman" pitchFamily="18" charset="0"/>
                        </a:rPr>
                        <a:t>Ekonomické vedy</a:t>
                      </a:r>
                      <a:endParaRPr lang="sk-SK" sz="24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sk-SK" sz="24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906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Ekonomická fakulta Technickej univerzity v Košiciach (EF TUKE)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>
                          <a:latin typeface="+mn-lt"/>
                          <a:ea typeface="Calibri"/>
                          <a:cs typeface="Times New Roman" pitchFamily="18" charset="0"/>
                        </a:rPr>
                        <a:t>1,5</a:t>
                      </a:r>
                    </a:p>
                  </a:txBody>
                  <a:tcPr marL="68580" marR="68580" marT="0" marB="0"/>
                </a:tc>
              </a:tr>
              <a:tr h="57150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Fakulta manažmentu Prešovskej univerzity (FM PU)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>
                          <a:latin typeface="+mn-lt"/>
                          <a:ea typeface="Calibri"/>
                          <a:cs typeface="Times New Roman" pitchFamily="18" charset="0"/>
                        </a:rPr>
                        <a:t>4,8</a:t>
                      </a:r>
                    </a:p>
                  </a:txBody>
                  <a:tcPr marL="68580" marR="68580" marT="0" marB="0"/>
                </a:tc>
              </a:tr>
              <a:tr h="438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Vysoká škola medzinárodného podnikania ISM Slovakia v Prešove (VŠ MP)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>
                          <a:latin typeface="+mn-lt"/>
                          <a:ea typeface="Calibri"/>
                          <a:cs typeface="Times New Roman" pitchFamily="18" charset="0"/>
                        </a:rPr>
                        <a:t>6,8</a:t>
                      </a:r>
                    </a:p>
                  </a:txBody>
                  <a:tcPr marL="68580" marR="68580" marT="0" marB="0"/>
                </a:tc>
              </a:tr>
              <a:tr h="8987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 err="1">
                          <a:latin typeface="+mn-lt"/>
                          <a:ea typeface="Calibri"/>
                          <a:cs typeface="Times New Roman" pitchFamily="18" charset="0"/>
                        </a:rPr>
                        <a:t>Podnikovohospodárska</a:t>
                      </a: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 fakulta Ekonomickej univerzity v </a:t>
                      </a:r>
                      <a:r>
                        <a:rPr lang="sk-SK" sz="18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Bratislave </a:t>
                      </a: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(PHF EU)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12,4</a:t>
                      </a:r>
                    </a:p>
                  </a:txBody>
                  <a:tcPr marL="68580" marR="68580" marT="0" marB="0"/>
                </a:tc>
              </a:tr>
              <a:tr h="504001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+mn-lt"/>
                          <a:ea typeface="Calibri"/>
                          <a:cs typeface="Times New Roman" pitchFamily="18" charset="0"/>
                        </a:rPr>
                        <a:t>(Údaje sú v percentách k 28. februáru 2011 a vyjadrujú podiel nezamestnaných absolventov na všetkých absolventov školy z roku 2010</a:t>
                      </a:r>
                      <a:r>
                        <a:rPr lang="sk-SK" sz="14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.) Zdroj: </a:t>
                      </a:r>
                      <a:r>
                        <a:rPr lang="sk-SK" sz="1400" dirty="0" err="1" smtClean="0">
                          <a:latin typeface="+mn-lt"/>
                          <a:ea typeface="Calibri"/>
                          <a:cs typeface="Times New Roman" pitchFamily="18" charset="0"/>
                          <a:hlinkClick r:id="rId2"/>
                        </a:rPr>
                        <a:t>www.pluska.sk</a:t>
                      </a:r>
                      <a:r>
                        <a:rPr lang="sk-SK" sz="14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, ARRA </a:t>
                      </a:r>
                      <a:endParaRPr lang="sk-SK" sz="14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48" y="3214686"/>
            <a:ext cx="7772400" cy="1428760"/>
          </a:xfrm>
        </p:spPr>
        <p:txBody>
          <a:bodyPr>
            <a:normAutofit/>
          </a:bodyPr>
          <a:lstStyle/>
          <a:p>
            <a:pPr algn="ctr"/>
            <a:r>
              <a:rPr lang="sk-SK" dirty="0"/>
              <a:t>Ak nie je možné zamestnať sa, je možné začať podnikať</a:t>
            </a:r>
            <a:r>
              <a:rPr lang="sk-SK" dirty="0" smtClean="0"/>
              <a:t>.</a:t>
            </a: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357158" y="2143116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k-SK" b="1" dirty="0" smtClean="0"/>
              <a:t>Nedávna minulosť:</a:t>
            </a:r>
          </a:p>
          <a:p>
            <a:r>
              <a:rPr lang="sk-SK" dirty="0" smtClean="0"/>
              <a:t>pre </a:t>
            </a:r>
            <a:r>
              <a:rPr lang="sk-SK" dirty="0"/>
              <a:t>úspech v práci, ale aj v bežnom živote</a:t>
            </a:r>
            <a:r>
              <a:rPr lang="sk-SK" dirty="0" smtClean="0"/>
              <a:t>, bola dôležitá </a:t>
            </a:r>
            <a:r>
              <a:rPr lang="sk-SK" dirty="0"/>
              <a:t>najmä schopnosť dobre spolupracovať, komunikovať s inými ľuďmi, avšak hlavne mať dostatočne kvalitné odborné </a:t>
            </a:r>
            <a:r>
              <a:rPr lang="sk-SK" dirty="0" smtClean="0"/>
              <a:t>znalosti</a:t>
            </a:r>
          </a:p>
          <a:p>
            <a:pPr>
              <a:buNone/>
            </a:pPr>
            <a:endParaRPr lang="sk-SK" dirty="0"/>
          </a:p>
          <a:p>
            <a:pPr>
              <a:buNone/>
            </a:pPr>
            <a:r>
              <a:rPr lang="sk-SK" b="1" dirty="0" smtClean="0"/>
              <a:t>Súčasnosť:</a:t>
            </a:r>
          </a:p>
          <a:p>
            <a:r>
              <a:rPr lang="sk-SK" dirty="0" smtClean="0"/>
              <a:t>na </a:t>
            </a:r>
            <a:r>
              <a:rPr lang="sk-SK" dirty="0"/>
              <a:t>význame </a:t>
            </a:r>
            <a:r>
              <a:rPr lang="sk-SK" dirty="0" smtClean="0"/>
              <a:t>pre úspech v práci a osobnom živote  získavajú </a:t>
            </a:r>
            <a:r>
              <a:rPr lang="sk-SK" dirty="0"/>
              <a:t>schopnosti a postoje jednotlivca spojené s kreativitou a </a:t>
            </a:r>
            <a:r>
              <a:rPr lang="sk-SK" dirty="0" err="1" smtClean="0"/>
              <a:t>inovatívnosťou</a:t>
            </a:r>
            <a:endParaRPr lang="sk-SK" dirty="0" smtClean="0"/>
          </a:p>
          <a:p>
            <a:r>
              <a:rPr lang="sk-SK" dirty="0" smtClean="0"/>
              <a:t>dôležitá </a:t>
            </a:r>
            <a:r>
              <a:rPr lang="sk-SK" dirty="0"/>
              <a:t>je najmä pripravenosť pre kvalitu života, ktorá môže byť zvyšovaná rozvíjaním kľúčových </a:t>
            </a:r>
            <a:r>
              <a:rPr lang="sk-SK" dirty="0" smtClean="0"/>
              <a:t>kompetencií</a:t>
            </a:r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48" y="3500438"/>
            <a:ext cx="7772400" cy="1428760"/>
          </a:xfrm>
        </p:spPr>
        <p:txBody>
          <a:bodyPr>
            <a:normAutofit/>
          </a:bodyPr>
          <a:lstStyle/>
          <a:p>
            <a:pPr algn="ctr"/>
            <a:r>
              <a:rPr lang="sk-SK" dirty="0" smtClean="0"/>
              <a:t>Pojem Kľúčové kompetencie</a:t>
            </a: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357158" y="214311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k-SK" dirty="0" smtClean="0"/>
              <a:t>Kľúčové </a:t>
            </a:r>
            <a:r>
              <a:rPr lang="sk-SK" dirty="0" smtClean="0"/>
              <a:t>kompetencie (KK) prvýkrát popísal D. </a:t>
            </a:r>
            <a:r>
              <a:rPr lang="sk-SK" dirty="0" err="1" smtClean="0"/>
              <a:t>Mertens</a:t>
            </a:r>
            <a:r>
              <a:rPr lang="sk-SK" dirty="0" smtClean="0"/>
              <a:t> v roku 1974 v súvislosti s trhom práce a zamestnanosťou. 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Postupne </a:t>
            </a:r>
            <a:r>
              <a:rPr lang="sk-SK" dirty="0" smtClean="0"/>
              <a:t>sa problematika kľúčových kompetencií dostala aj do ostaných oblastí života, najmä do oblasti vzdelávania, </a:t>
            </a:r>
            <a:endParaRPr lang="sk-SK" dirty="0" smtClean="0"/>
          </a:p>
          <a:p>
            <a:pPr>
              <a:buNone/>
            </a:pPr>
            <a:r>
              <a:rPr lang="sk-SK" dirty="0" smtClean="0"/>
              <a:t>Predstavovala </a:t>
            </a:r>
            <a:r>
              <a:rPr lang="sk-SK" dirty="0" smtClean="0"/>
              <a:t>premostenie medzi požiadavkami kladenými zamestnávateľmi na trhu práce a profilom absolventov rôznych foriem, metód a stupňov vzdelávania.</a:t>
            </a: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357158" y="214311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k-SK" dirty="0" smtClean="0"/>
              <a:t>„</a:t>
            </a:r>
            <a:r>
              <a:rPr lang="sk-SK" b="1" dirty="0" smtClean="0"/>
              <a:t>Kľúčové kompetencie</a:t>
            </a:r>
            <a:r>
              <a:rPr lang="sk-SK" dirty="0" smtClean="0"/>
              <a:t> sú zvnútornený, vzájomne prepojený súbor nadobudnutých vedomostí, zručností, schopností, postojov a hodnotových orientácií, ktoré sú dôležité pre kvalitný rozvoj osobnosti jednotlivca, jeho aktívne zapojenie sa do spoločnosti, uplatnenie v zamestnaní a jeho celoživotné </a:t>
            </a:r>
            <a:r>
              <a:rPr lang="sk-SK" dirty="0" smtClean="0"/>
              <a:t>vzdelávanie. “</a:t>
            </a:r>
          </a:p>
          <a:p>
            <a:pPr lvl="1"/>
            <a:r>
              <a:rPr lang="sk-SK" smtClean="0"/>
              <a:t>j</a:t>
            </a:r>
            <a:r>
              <a:rPr lang="sk-SK" smtClean="0"/>
              <a:t>ednotná </a:t>
            </a:r>
            <a:r>
              <a:rPr lang="sk-SK" dirty="0" smtClean="0"/>
              <a:t>definícia pre KK na </a:t>
            </a:r>
            <a:r>
              <a:rPr lang="sk-SK" dirty="0" smtClean="0"/>
              <a:t>základe odporúčaní orgánov Európskeho </a:t>
            </a:r>
            <a:r>
              <a:rPr lang="sk-SK" dirty="0" smtClean="0"/>
              <a:t>spoločenstva</a:t>
            </a: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357158" y="214311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dirty="0" smtClean="0"/>
              <a:t>	</a:t>
            </a:r>
          </a:p>
          <a:p>
            <a:pPr>
              <a:buNone/>
            </a:pPr>
            <a:r>
              <a:rPr lang="sk-SK" dirty="0" smtClean="0"/>
              <a:t>Význam </a:t>
            </a:r>
            <a:r>
              <a:rPr lang="sk-SK" dirty="0"/>
              <a:t>rozvíjania kľúčových kompetencií vedie k príprave rôznych vzdelávacích programov a kurzov vo formálnom, neformálnom, ako aj v </a:t>
            </a:r>
            <a:r>
              <a:rPr lang="sk-SK" dirty="0" err="1"/>
              <a:t>informálnom</a:t>
            </a:r>
            <a:r>
              <a:rPr lang="sk-SK" dirty="0"/>
              <a:t> vzdelávaní a zlepšuje tak, </a:t>
            </a:r>
            <a:r>
              <a:rPr lang="sk-SK" dirty="0" smtClean="0"/>
              <a:t>možnosti </a:t>
            </a:r>
            <a:r>
              <a:rPr lang="sk-SK" dirty="0" err="1"/>
              <a:t>zamestnateľnosti</a:t>
            </a:r>
            <a:r>
              <a:rPr lang="sk-SK" dirty="0"/>
              <a:t> </a:t>
            </a:r>
            <a:r>
              <a:rPr lang="sk-SK" dirty="0" smtClean="0"/>
              <a:t>jednotlivcov, ako aj ich predpoklady pre podnikanie.</a:t>
            </a: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357158" y="2143116"/>
            <a:ext cx="8229600" cy="47148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800" dirty="0" smtClean="0"/>
              <a:t>V roku 2004 Európska komisia podporila </a:t>
            </a:r>
            <a:r>
              <a:rPr lang="sk-SK" sz="2800" dirty="0"/>
              <a:t>myšlienku zaistenia možnosti celoživotného vzdelávania tak, aby boli všetci obyvatelia </a:t>
            </a:r>
            <a:r>
              <a:rPr lang="sk-SK" sz="2800" dirty="0" smtClean="0"/>
              <a:t>EÚ vybavení </a:t>
            </a:r>
            <a:r>
              <a:rPr lang="sk-SK" sz="2800" dirty="0"/>
              <a:t>potrebnými </a:t>
            </a:r>
            <a:r>
              <a:rPr lang="sk-SK" sz="2800" dirty="0" smtClean="0"/>
              <a:t>kompetenciami s dôrazom na opatrenia pre nezamestnaných a neaktívnych jedincov.</a:t>
            </a:r>
          </a:p>
          <a:p>
            <a:pPr>
              <a:buNone/>
            </a:pPr>
            <a:r>
              <a:rPr lang="sk-SK" sz="2800" dirty="0" smtClean="0"/>
              <a:t>V ročnom prieskume rastu (RPR) na rok 2012 sa zdôrazňuje, aby sa posilnila účinnosť a kvalita vzdelávania tak, aby sa podporilo získavanie a prehlbovanie zručností a kompetencií potrebných na to, aby najmä mladí ľudia uspeli na trhu práce. </a:t>
            </a:r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357158" y="214311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k-SK" dirty="0" smtClean="0"/>
              <a:t>Členským </a:t>
            </a:r>
            <a:r>
              <a:rPr lang="sk-SK" dirty="0"/>
              <a:t>štátom </a:t>
            </a:r>
            <a:r>
              <a:rPr lang="sk-SK" dirty="0" smtClean="0"/>
              <a:t>EÚ bolo </a:t>
            </a:r>
            <a:r>
              <a:rPr lang="sk-SK" dirty="0"/>
              <a:t>odporúčané, aby používali Európsky referenčný rámec „Kľúčové kompetencie pre celoživotné vzdelávanie</a:t>
            </a:r>
            <a:r>
              <a:rPr lang="sk-SK" dirty="0" smtClean="0"/>
              <a:t>“, </a:t>
            </a:r>
            <a:r>
              <a:rPr lang="sk-SK" dirty="0"/>
              <a:t>ktorý stanovuje osem kľúčových kompetencií :</a:t>
            </a:r>
          </a:p>
          <a:p>
            <a:pPr>
              <a:buNone/>
            </a:pPr>
            <a:r>
              <a:rPr lang="sk-SK" dirty="0"/>
              <a:t>1.	komunikácia v materinskom </a:t>
            </a:r>
            <a:r>
              <a:rPr lang="sk-SK" dirty="0" smtClean="0"/>
              <a:t>jazyku</a:t>
            </a:r>
            <a:endParaRPr lang="sk-SK" dirty="0"/>
          </a:p>
          <a:p>
            <a:pPr>
              <a:buNone/>
            </a:pPr>
            <a:r>
              <a:rPr lang="sk-SK" dirty="0"/>
              <a:t>2.	komunikácia v cudzích </a:t>
            </a:r>
            <a:r>
              <a:rPr lang="sk-SK" dirty="0" smtClean="0"/>
              <a:t>jazykoch</a:t>
            </a:r>
            <a:endParaRPr lang="sk-SK" dirty="0"/>
          </a:p>
          <a:p>
            <a:pPr>
              <a:buNone/>
            </a:pPr>
            <a:r>
              <a:rPr lang="sk-SK" dirty="0"/>
              <a:t>3.	informačná a komunikačná </a:t>
            </a:r>
            <a:r>
              <a:rPr lang="sk-SK" dirty="0" smtClean="0"/>
              <a:t>technológia</a:t>
            </a:r>
            <a:endParaRPr lang="sk-SK" dirty="0"/>
          </a:p>
          <a:p>
            <a:pPr>
              <a:buNone/>
            </a:pPr>
            <a:r>
              <a:rPr lang="sk-SK" dirty="0"/>
              <a:t>4.	matematická gramotnosť a kompetencie v oblasti matematiky, prírodných a technických </a:t>
            </a:r>
            <a:r>
              <a:rPr lang="sk-SK" dirty="0" smtClean="0"/>
              <a:t>vied</a:t>
            </a:r>
            <a:endParaRPr lang="sk-SK" dirty="0"/>
          </a:p>
          <a:p>
            <a:pPr>
              <a:buNone/>
            </a:pPr>
            <a:r>
              <a:rPr lang="sk-SK" dirty="0"/>
              <a:t>5.	</a:t>
            </a:r>
            <a:r>
              <a:rPr lang="sk-SK" dirty="0" smtClean="0"/>
              <a:t>podnikavosť</a:t>
            </a:r>
            <a:endParaRPr lang="sk-SK" dirty="0"/>
          </a:p>
          <a:p>
            <a:pPr>
              <a:buNone/>
            </a:pPr>
            <a:r>
              <a:rPr lang="sk-SK" dirty="0"/>
              <a:t>6.	interpersonálne a občianske </a:t>
            </a:r>
            <a:r>
              <a:rPr lang="sk-SK" dirty="0" smtClean="0"/>
              <a:t>kompetencie</a:t>
            </a:r>
            <a:endParaRPr lang="sk-SK" dirty="0"/>
          </a:p>
          <a:p>
            <a:pPr>
              <a:buNone/>
            </a:pPr>
            <a:r>
              <a:rPr lang="sk-SK" dirty="0"/>
              <a:t>7.	osvojenie schopnosti učiť </a:t>
            </a:r>
            <a:r>
              <a:rPr lang="sk-SK" dirty="0" smtClean="0"/>
              <a:t>sa</a:t>
            </a:r>
            <a:endParaRPr lang="sk-SK" dirty="0"/>
          </a:p>
          <a:p>
            <a:pPr>
              <a:buNone/>
            </a:pPr>
            <a:r>
              <a:rPr lang="sk-SK" dirty="0"/>
              <a:t>8.	všeobecný kultúrny </a:t>
            </a:r>
            <a:r>
              <a:rPr lang="sk-SK" dirty="0" smtClean="0"/>
              <a:t>rozhľad</a:t>
            </a: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2714620"/>
            <a:ext cx="7772400" cy="2571768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/>
              <a:t>Dotazníkové prieskumy na </a:t>
            </a:r>
            <a:br>
              <a:rPr lang="sk-SK" b="1" dirty="0" smtClean="0"/>
            </a:br>
            <a:r>
              <a:rPr lang="sk-SK" dirty="0" smtClean="0"/>
              <a:t>zisťovanie </a:t>
            </a:r>
            <a:r>
              <a:rPr lang="sk-SK" dirty="0"/>
              <a:t>požiadaviek trhu práce </a:t>
            </a:r>
            <a:r>
              <a:rPr lang="sk-SK" dirty="0" smtClean="0"/>
              <a:t>absolventov univerzitného a Vysokoškolského vzdelania </a:t>
            </a: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3214686"/>
            <a:ext cx="7772400" cy="1362075"/>
          </a:xfrm>
        </p:spPr>
        <p:txBody>
          <a:bodyPr/>
          <a:lstStyle/>
          <a:p>
            <a:pPr algn="ctr"/>
            <a:r>
              <a:rPr lang="sk-SK" b="1" dirty="0" smtClean="0"/>
              <a:t>Ekonomická aktivita v regióne východného Slovenska</a:t>
            </a: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357158" y="214311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štatistické </a:t>
            </a:r>
            <a:r>
              <a:rPr lang="sk-SK" dirty="0"/>
              <a:t>zisťovanie </a:t>
            </a:r>
            <a:r>
              <a:rPr lang="sk-SK" dirty="0" smtClean="0"/>
              <a:t>bolo </a:t>
            </a:r>
            <a:r>
              <a:rPr lang="sk-SK" dirty="0"/>
              <a:t>rozdelené na 2 časti, resp. na dva </a:t>
            </a:r>
            <a:r>
              <a:rPr lang="sk-SK" dirty="0" smtClean="0"/>
              <a:t>prieskumy</a:t>
            </a:r>
            <a:endParaRPr lang="sk-SK" dirty="0"/>
          </a:p>
          <a:p>
            <a:endParaRPr lang="sk-SK" dirty="0" smtClean="0"/>
          </a:p>
          <a:p>
            <a:r>
              <a:rPr lang="sk-SK" dirty="0"/>
              <a:t>o</a:t>
            </a:r>
            <a:r>
              <a:rPr lang="sk-SK" dirty="0" smtClean="0"/>
              <a:t>ba </a:t>
            </a:r>
            <a:r>
              <a:rPr lang="sk-SK" dirty="0"/>
              <a:t>prieskumy sú v súčasnosti (november 2012) vo fáze </a:t>
            </a:r>
            <a:r>
              <a:rPr lang="sk-SK" dirty="0" smtClean="0"/>
              <a:t>realizácie </a:t>
            </a:r>
          </a:p>
          <a:p>
            <a:endParaRPr lang="sk-SK" dirty="0" smtClean="0"/>
          </a:p>
          <a:p>
            <a:r>
              <a:rPr lang="sk-SK" dirty="0"/>
              <a:t>d</a:t>
            </a:r>
            <a:r>
              <a:rPr lang="sk-SK" dirty="0" smtClean="0"/>
              <a:t>otazníkový </a:t>
            </a:r>
            <a:r>
              <a:rPr lang="sk-SK" dirty="0"/>
              <a:t>prieskum </a:t>
            </a:r>
            <a:r>
              <a:rPr lang="sk-SK" dirty="0" smtClean="0"/>
              <a:t>prebieha elektronicky od </a:t>
            </a:r>
            <a:r>
              <a:rPr lang="sk-SK" dirty="0"/>
              <a:t>1.11.2012 a predpokladaný termín jeho ukončenia je </a:t>
            </a:r>
            <a:r>
              <a:rPr lang="sk-SK" dirty="0" smtClean="0"/>
              <a:t>15.12.2012 </a:t>
            </a:r>
            <a:endParaRPr lang="sk-SK" dirty="0"/>
          </a:p>
          <a:p>
            <a:endParaRPr lang="sk-SK" dirty="0" smtClean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357158" y="214311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prvý </a:t>
            </a:r>
            <a:r>
              <a:rPr lang="sk-SK" dirty="0"/>
              <a:t>prieskum </a:t>
            </a:r>
            <a:r>
              <a:rPr lang="sk-SK" dirty="0" smtClean="0"/>
              <a:t>(dotazník) je </a:t>
            </a:r>
            <a:r>
              <a:rPr lang="sk-SK" dirty="0"/>
              <a:t>zameraný na študentov univerzít a vysokých škôl </a:t>
            </a:r>
            <a:r>
              <a:rPr lang="sk-SK" dirty="0" smtClean="0"/>
              <a:t>vo Východoslovenskom kraji</a:t>
            </a:r>
          </a:p>
          <a:p>
            <a:r>
              <a:rPr lang="sk-SK" dirty="0"/>
              <a:t>c</a:t>
            </a:r>
            <a:r>
              <a:rPr lang="sk-SK" dirty="0" smtClean="0"/>
              <a:t>ieľom prieskumu  je </a:t>
            </a:r>
            <a:r>
              <a:rPr lang="sk-SK" dirty="0"/>
              <a:t>zistiť, akými znalosťami, zručnosťami a schopnosťami v oblasti podnikania disponujú najmä študenti končiacich ročníkov vysokoškolského štúdia neekonomického </a:t>
            </a:r>
            <a:r>
              <a:rPr lang="sk-SK" dirty="0" smtClean="0"/>
              <a:t>zamerania</a:t>
            </a:r>
            <a:endParaRPr lang="sk-SK" dirty="0"/>
          </a:p>
          <a:p>
            <a:r>
              <a:rPr lang="sk-SK" dirty="0"/>
              <a:t>k</a:t>
            </a:r>
            <a:r>
              <a:rPr lang="sk-SK" dirty="0" smtClean="0"/>
              <a:t>onkrétne oslovené 4 univerzity </a:t>
            </a:r>
          </a:p>
          <a:p>
            <a:pPr>
              <a:buNone/>
            </a:pP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357158" y="2143116"/>
            <a:ext cx="8229600" cy="4525963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sk-SK" dirty="0" smtClean="0"/>
              <a:t>druhý </a:t>
            </a:r>
            <a:r>
              <a:rPr lang="sk-SK" dirty="0"/>
              <a:t>prieskum </a:t>
            </a:r>
            <a:r>
              <a:rPr lang="sk-SK" dirty="0" smtClean="0"/>
              <a:t>(dotazník) je </a:t>
            </a:r>
            <a:r>
              <a:rPr lang="sk-SK" dirty="0"/>
              <a:t>zameraný na podnikateľskú sféru </a:t>
            </a:r>
            <a:r>
              <a:rPr lang="sk-SK" dirty="0" smtClean="0"/>
              <a:t>v regióne Východného Slovenska </a:t>
            </a:r>
            <a:endParaRPr lang="sk-SK" dirty="0"/>
          </a:p>
          <a:p>
            <a:r>
              <a:rPr lang="sk-SK" dirty="0" smtClean="0"/>
              <a:t>cieľom prieskumu je </a:t>
            </a:r>
            <a:r>
              <a:rPr lang="sk-SK" dirty="0"/>
              <a:t>zistiť názory podnikateľov na to, aké kompetencie sú podľa nich, z pohľadu praxe, potrebné pre </a:t>
            </a:r>
            <a:r>
              <a:rPr lang="sk-SK" dirty="0" smtClean="0"/>
              <a:t>podnikanie</a:t>
            </a:r>
          </a:p>
          <a:p>
            <a:r>
              <a:rPr lang="sk-SK" dirty="0" smtClean="0"/>
              <a:t>zároveň </a:t>
            </a:r>
            <a:r>
              <a:rPr lang="sk-SK" dirty="0"/>
              <a:t>týmto </a:t>
            </a:r>
            <a:r>
              <a:rPr lang="sk-SK" dirty="0" smtClean="0"/>
              <a:t>prieskumom </a:t>
            </a:r>
            <a:r>
              <a:rPr lang="sk-SK" dirty="0"/>
              <a:t>zisťujeme postoje podnikateľov k zamestnávaniu absolventov </a:t>
            </a:r>
            <a:r>
              <a:rPr lang="sk-SK" dirty="0" smtClean="0"/>
              <a:t>univerzitného a vysokoškolského štúdia</a:t>
            </a: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3357562"/>
            <a:ext cx="7772400" cy="785818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/>
              <a:t>Tvorba dotazníkov</a:t>
            </a: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357158" y="2143116"/>
            <a:ext cx="8429684" cy="45259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sk-SK" dirty="0" smtClean="0"/>
              <a:t>do </a:t>
            </a:r>
            <a:r>
              <a:rPr lang="sk-SK" dirty="0"/>
              <a:t>procesu tvorby dotazníkov boli zapojení </a:t>
            </a:r>
            <a:r>
              <a:rPr lang="sk-SK" dirty="0" smtClean="0"/>
              <a:t>vybraní členovia </a:t>
            </a:r>
            <a:r>
              <a:rPr lang="sk-SK" dirty="0"/>
              <a:t>výskumného </a:t>
            </a:r>
            <a:r>
              <a:rPr lang="sk-SK" dirty="0" smtClean="0"/>
              <a:t>tímu (psychológ)</a:t>
            </a:r>
            <a:endParaRPr lang="sk-SK" dirty="0"/>
          </a:p>
          <a:p>
            <a:r>
              <a:rPr lang="sk-SK" dirty="0" smtClean="0"/>
              <a:t>1. krok tvorby </a:t>
            </a:r>
            <a:r>
              <a:rPr lang="sk-SK" dirty="0"/>
              <a:t>dotazníkov </a:t>
            </a:r>
            <a:r>
              <a:rPr lang="sk-SK" dirty="0" smtClean="0"/>
              <a:t> - definovanie oblastí, </a:t>
            </a:r>
            <a:r>
              <a:rPr lang="sk-SK" dirty="0"/>
              <a:t>ktoré by mali byť predmetom samotného </a:t>
            </a:r>
            <a:r>
              <a:rPr lang="sk-SK" dirty="0" smtClean="0"/>
              <a:t>výskumu – formulácia otázok</a:t>
            </a:r>
          </a:p>
          <a:p>
            <a:r>
              <a:rPr lang="sk-SK" dirty="0" smtClean="0"/>
              <a:t>2. krok  tvorby dotazníkov  - hĺbková analýza otázok (jednoduchosť a časová nenáročnosť)</a:t>
            </a:r>
          </a:p>
          <a:p>
            <a:r>
              <a:rPr lang="sk-SK" dirty="0" err="1"/>
              <a:t>p</a:t>
            </a:r>
            <a:r>
              <a:rPr lang="sk-SK" dirty="0" err="1" smtClean="0"/>
              <a:t>redtest</a:t>
            </a:r>
            <a:r>
              <a:rPr lang="sk-SK" dirty="0" smtClean="0"/>
              <a:t> dotazníkov</a:t>
            </a:r>
          </a:p>
          <a:p>
            <a:endParaRPr lang="sk-SK" dirty="0" smtClean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357158" y="2143116"/>
            <a:ext cx="8229600" cy="4525963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endParaRPr lang="sk-SK" dirty="0" smtClean="0"/>
          </a:p>
          <a:p>
            <a:r>
              <a:rPr lang="sk-SK" dirty="0" smtClean="0"/>
              <a:t>vznikla finálna </a:t>
            </a:r>
            <a:r>
              <a:rPr lang="sk-SK" dirty="0"/>
              <a:t>verzia dotazníkov, ktoré </a:t>
            </a:r>
            <a:r>
              <a:rPr lang="sk-SK" dirty="0" smtClean="0"/>
              <a:t>boli preklopené do</a:t>
            </a:r>
            <a:r>
              <a:rPr lang="sk-SK" dirty="0"/>
              <a:t> elektronickej </a:t>
            </a:r>
            <a:r>
              <a:rPr lang="sk-SK" dirty="0" smtClean="0"/>
              <a:t>podoby </a:t>
            </a:r>
            <a:r>
              <a:rPr lang="sk-SK" dirty="0"/>
              <a:t>prostredníctvom aplikácie </a:t>
            </a:r>
            <a:r>
              <a:rPr lang="sk-SK" dirty="0" err="1"/>
              <a:t>google</a:t>
            </a:r>
            <a:r>
              <a:rPr lang="sk-SK" dirty="0"/>
              <a:t> dotazníkov, 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každý dotazník je dostupný na vlastnej web adrese a tiež na stránke projektu</a:t>
            </a:r>
          </a:p>
          <a:p>
            <a:endParaRPr lang="sk-SK" dirty="0"/>
          </a:p>
          <a:p>
            <a:r>
              <a:rPr lang="sk-SK" dirty="0" smtClean="0"/>
              <a:t>k dnešnému dňu bolo vyplnených 250 dotazníkov pre študentov a 15 </a:t>
            </a:r>
            <a:r>
              <a:rPr lang="sk-SK" dirty="0" err="1" smtClean="0"/>
              <a:t>dotaznikov</a:t>
            </a:r>
            <a:r>
              <a:rPr lang="sk-SK" dirty="0" smtClean="0"/>
              <a:t> pre </a:t>
            </a:r>
            <a:r>
              <a:rPr lang="sk-SK" dirty="0" err="1" smtClean="0"/>
              <a:t>podnikatelov</a:t>
            </a:r>
            <a:r>
              <a:rPr lang="sk-SK" dirty="0" smtClean="0"/>
              <a:t> </a:t>
            </a:r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3357562"/>
            <a:ext cx="7772400" cy="1714512"/>
          </a:xfrm>
        </p:spPr>
        <p:txBody>
          <a:bodyPr>
            <a:normAutofit fontScale="90000"/>
          </a:bodyPr>
          <a:lstStyle/>
          <a:p>
            <a:pPr algn="ctr"/>
            <a:r>
              <a:rPr lang="sk-SK" dirty="0" smtClean="0"/>
              <a:t>základné súbory respondentov a</a:t>
            </a:r>
            <a:br>
              <a:rPr lang="sk-SK" dirty="0" smtClean="0"/>
            </a:br>
            <a:r>
              <a:rPr lang="sk-SK" smtClean="0"/>
              <a:t>vyhodnocovanie dotazníkov</a:t>
            </a:r>
            <a:br>
              <a:rPr lang="sk-SK" smtClean="0"/>
            </a:b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357158" y="2143116"/>
            <a:ext cx="8229600" cy="4525963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sk-SK" dirty="0" smtClean="0"/>
              <a:t>väčšina </a:t>
            </a:r>
            <a:r>
              <a:rPr lang="sk-SK" dirty="0"/>
              <a:t>otázok má charakter kategorického typu štatistických </a:t>
            </a:r>
            <a:r>
              <a:rPr lang="sk-SK" dirty="0" smtClean="0"/>
              <a:t>premenných</a:t>
            </a:r>
          </a:p>
          <a:p>
            <a:r>
              <a:rPr lang="sk-SK" dirty="0" smtClean="0"/>
              <a:t>použijeme </a:t>
            </a:r>
            <a:r>
              <a:rPr lang="sk-SK" dirty="0"/>
              <a:t>na testovanie v jednom súbore </a:t>
            </a:r>
            <a:r>
              <a:rPr lang="sk-SK" dirty="0" err="1"/>
              <a:t>znamienkový</a:t>
            </a:r>
            <a:r>
              <a:rPr lang="sk-SK" dirty="0"/>
              <a:t> test </a:t>
            </a:r>
            <a:r>
              <a:rPr lang="sk-SK" dirty="0" smtClean="0"/>
              <a:t>a</a:t>
            </a:r>
            <a:r>
              <a:rPr lang="sk-SK" dirty="0"/>
              <a:t> na testovanie dvoch kvalitatívnych premenných </a:t>
            </a:r>
            <a:r>
              <a:rPr lang="sk-SK" dirty="0" err="1"/>
              <a:t>chí-kvadrát</a:t>
            </a:r>
            <a:r>
              <a:rPr lang="sk-SK" dirty="0"/>
              <a:t> test nezávislosti pre kategorické premenné </a:t>
            </a:r>
            <a:endParaRPr lang="sk-SK" dirty="0" smtClean="0"/>
          </a:p>
          <a:p>
            <a:r>
              <a:rPr lang="sk-SK" dirty="0"/>
              <a:t>p</a:t>
            </a:r>
            <a:r>
              <a:rPr lang="sk-SK" dirty="0" smtClean="0"/>
              <a:t>ri otázkach kvantitatívneho typu </a:t>
            </a:r>
            <a:r>
              <a:rPr lang="sk-SK" dirty="0"/>
              <a:t>štatistickej </a:t>
            </a:r>
            <a:r>
              <a:rPr lang="sk-SK" dirty="0" smtClean="0"/>
              <a:t>premennej </a:t>
            </a:r>
            <a:r>
              <a:rPr lang="sk-SK" dirty="0"/>
              <a:t>na testovanie rozdielov vo viac ako dvoch súboroch využijeme </a:t>
            </a:r>
            <a:r>
              <a:rPr lang="sk-SK" dirty="0" err="1"/>
              <a:t>Kruskalov-Wallisov</a:t>
            </a:r>
            <a:r>
              <a:rPr lang="sk-SK" dirty="0"/>
              <a:t> test a na testovanie rozdielov v dvoch súboroch </a:t>
            </a:r>
            <a:r>
              <a:rPr lang="sk-SK" dirty="0" err="1"/>
              <a:t>Mannov-Whitneyov</a:t>
            </a:r>
            <a:r>
              <a:rPr lang="sk-SK" dirty="0"/>
              <a:t> </a:t>
            </a:r>
            <a:r>
              <a:rPr lang="sk-SK" dirty="0" err="1" smtClean="0"/>
              <a:t>U-test</a:t>
            </a: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3357562"/>
            <a:ext cx="7772400" cy="785818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/>
              <a:t>Dotazník pre podnikateľov</a:t>
            </a: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357158" y="2143116"/>
            <a:ext cx="8229600" cy="4525963"/>
          </a:xfrm>
        </p:spPr>
        <p:txBody>
          <a:bodyPr vert="horz" lIns="91440" tIns="45720" rIns="91440" bIns="45720" rtlCol="0">
            <a:normAutofit/>
          </a:bodyPr>
          <a:lstStyle/>
          <a:p>
            <a:pPr lvl="0">
              <a:buNone/>
            </a:pPr>
            <a:r>
              <a:rPr lang="sk-SK" b="1" dirty="0" smtClean="0"/>
              <a:t>1. Aký </a:t>
            </a:r>
            <a:r>
              <a:rPr lang="sk-SK" b="1" dirty="0"/>
              <a:t>je Váš vzťah k firme?</a:t>
            </a:r>
            <a:endParaRPr lang="sk-SK" dirty="0"/>
          </a:p>
          <a:p>
            <a:pPr lvl="1"/>
            <a:r>
              <a:rPr lang="sk-SK" dirty="0"/>
              <a:t>som začínajúci podnikateľ – vlastník (do 3 rokov pôsobenia)</a:t>
            </a:r>
          </a:p>
          <a:p>
            <a:pPr lvl="1"/>
            <a:r>
              <a:rPr lang="sk-SK" dirty="0"/>
              <a:t>som skúsený podnikateľ – vlastník (nad 3 roky pôsobenia)</a:t>
            </a:r>
          </a:p>
          <a:p>
            <a:pPr lvl="1"/>
            <a:r>
              <a:rPr lang="sk-SK" dirty="0"/>
              <a:t>som začínajúci manažér (do 3 rokov pôsobenia)</a:t>
            </a:r>
          </a:p>
          <a:p>
            <a:pPr lvl="1"/>
            <a:r>
              <a:rPr lang="sk-SK" dirty="0"/>
              <a:t>som skúsený manažér (nad 3 roky pôsobenia)</a:t>
            </a:r>
          </a:p>
          <a:p>
            <a:pPr lvl="1"/>
            <a:r>
              <a:rPr lang="sk-SK" dirty="0"/>
              <a:t>i</a:t>
            </a:r>
            <a:r>
              <a:rPr lang="sk-SK" dirty="0" smtClean="0"/>
              <a:t>né</a:t>
            </a:r>
            <a:r>
              <a:rPr lang="sk-SK" dirty="0"/>
              <a:t>, uveďte</a:t>
            </a:r>
            <a:r>
              <a:rPr lang="sk-SK" dirty="0" smtClean="0"/>
              <a:t>:.........................................................</a:t>
            </a: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  <p:pic>
        <p:nvPicPr>
          <p:cNvPr id="12290" name="Picture 2" descr="http://px-web.statistics.sk/PXWebSlovak/temp/05_AKTIV_NE201211813127_1_23131132.gif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1928803"/>
            <a:ext cx="9144000" cy="49585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0" y="2143116"/>
            <a:ext cx="9144000" cy="4429155"/>
          </a:xfr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lvl="0">
              <a:buNone/>
            </a:pPr>
            <a:r>
              <a:rPr lang="sk-SK" b="1" dirty="0" smtClean="0"/>
              <a:t>8. Ktoré </a:t>
            </a:r>
            <a:r>
              <a:rPr lang="sk-SK" b="1" dirty="0"/>
              <a:t>z nižšie uvedených zručností, resp. schopností sú podľa Vás pre podnikanie dôležité? </a:t>
            </a:r>
            <a:r>
              <a:rPr lang="sk-SK" i="1" dirty="0"/>
              <a:t>Môžete uviesť viacero odpovedí, pri uvedení odpovede označte dôležitosť zručnosti v rozpätí</a:t>
            </a:r>
            <a:r>
              <a:rPr lang="sk-SK" b="1" i="1" dirty="0"/>
              <a:t> 1 (najmenšia dôležitosť) </a:t>
            </a:r>
            <a:r>
              <a:rPr lang="sk-SK" i="1" dirty="0"/>
              <a:t>až</a:t>
            </a:r>
            <a:r>
              <a:rPr lang="sk-SK" b="1" i="1" dirty="0"/>
              <a:t> 5 (najväčšia </a:t>
            </a:r>
            <a:r>
              <a:rPr lang="sk-SK" b="1" i="1" dirty="0" smtClean="0"/>
              <a:t>dôležitosť)</a:t>
            </a:r>
            <a:endParaRPr lang="sk-SK" dirty="0" smtClean="0"/>
          </a:p>
          <a:p>
            <a:pPr lvl="1">
              <a:buNone/>
            </a:pPr>
            <a:r>
              <a:rPr lang="sk-SK" sz="2300" dirty="0" smtClean="0"/>
              <a:t>poznanie základov ekonomickej teórie	1	2	3	4	5</a:t>
            </a:r>
          </a:p>
          <a:p>
            <a:pPr lvl="1">
              <a:buNone/>
            </a:pPr>
            <a:r>
              <a:rPr lang="sk-SK" sz="2300" dirty="0" smtClean="0"/>
              <a:t>poznanie </a:t>
            </a:r>
            <a:r>
              <a:rPr lang="sk-SK" sz="2300" dirty="0"/>
              <a:t>základných právnych </a:t>
            </a:r>
            <a:r>
              <a:rPr lang="sk-SK" sz="2300" dirty="0" smtClean="0"/>
              <a:t>predpis</a:t>
            </a:r>
            <a:r>
              <a:rPr lang="sk-SK" sz="2300" dirty="0"/>
              <a:t>	</a:t>
            </a:r>
            <a:r>
              <a:rPr lang="sk-SK" sz="2300" dirty="0" smtClean="0"/>
              <a:t>1</a:t>
            </a:r>
            <a:r>
              <a:rPr lang="sk-SK" sz="2300" dirty="0"/>
              <a:t>	2	3	4	5</a:t>
            </a:r>
          </a:p>
          <a:p>
            <a:pPr lvl="1">
              <a:buNone/>
            </a:pPr>
            <a:r>
              <a:rPr lang="sk-SK" sz="2300" dirty="0"/>
              <a:t>komunikácia s rôznymi úradmi a </a:t>
            </a:r>
            <a:r>
              <a:rPr lang="sk-SK" sz="2300" dirty="0" err="1" smtClean="0"/>
              <a:t>inštitú</a:t>
            </a:r>
            <a:r>
              <a:rPr lang="sk-SK" sz="2300" dirty="0" smtClean="0"/>
              <a:t> </a:t>
            </a:r>
            <a:r>
              <a:rPr lang="sk-SK" sz="2300" dirty="0"/>
              <a:t>	1	2	3	4	5</a:t>
            </a:r>
          </a:p>
          <a:p>
            <a:pPr lvl="1">
              <a:buNone/>
            </a:pPr>
            <a:r>
              <a:rPr lang="sk-SK" sz="2300" dirty="0"/>
              <a:t>orientácia v cenotvorbe		</a:t>
            </a:r>
            <a:r>
              <a:rPr lang="sk-SK" sz="2300" dirty="0" smtClean="0"/>
              <a:t>1</a:t>
            </a:r>
            <a:r>
              <a:rPr lang="sk-SK" sz="2300" dirty="0"/>
              <a:t>	2	3	4	5</a:t>
            </a:r>
          </a:p>
          <a:p>
            <a:pPr lvl="1">
              <a:buNone/>
            </a:pPr>
            <a:r>
              <a:rPr lang="sk-SK" sz="2300" dirty="0"/>
              <a:t>vypracovanie </a:t>
            </a:r>
            <a:r>
              <a:rPr lang="sk-SK" sz="2300" dirty="0" err="1" smtClean="0"/>
              <a:t>podnikat</a:t>
            </a:r>
            <a:r>
              <a:rPr lang="sk-SK" sz="2300" dirty="0" smtClean="0"/>
              <a:t>. </a:t>
            </a:r>
            <a:r>
              <a:rPr lang="sk-SK" sz="2300" dirty="0"/>
              <a:t>a </a:t>
            </a:r>
            <a:r>
              <a:rPr lang="sk-SK" sz="2300" dirty="0" err="1" smtClean="0"/>
              <a:t>finanč</a:t>
            </a:r>
            <a:r>
              <a:rPr lang="sk-SK" sz="2300" dirty="0" smtClean="0"/>
              <a:t>.  </a:t>
            </a:r>
            <a:r>
              <a:rPr lang="sk-SK" sz="2300" dirty="0"/>
              <a:t>plánu 	1	2	3	4	5</a:t>
            </a:r>
          </a:p>
          <a:p>
            <a:pPr lvl="1">
              <a:buNone/>
            </a:pPr>
            <a:r>
              <a:rPr lang="sk-SK" sz="2300" dirty="0"/>
              <a:t>interpretácia finančnej analýzy podniku	</a:t>
            </a:r>
            <a:r>
              <a:rPr lang="sk-SK" sz="2300" dirty="0" smtClean="0"/>
              <a:t>1</a:t>
            </a:r>
            <a:r>
              <a:rPr lang="sk-SK" sz="2300" dirty="0"/>
              <a:t>	2	3	4	</a:t>
            </a:r>
            <a:r>
              <a:rPr lang="sk-SK" sz="2300" dirty="0" smtClean="0"/>
              <a:t>5</a:t>
            </a:r>
          </a:p>
          <a:p>
            <a:pPr lvl="1">
              <a:buNone/>
            </a:pPr>
            <a:endParaRPr lang="sk-SK" sz="2300" dirty="0" smtClean="0"/>
          </a:p>
          <a:p>
            <a:pPr lvl="1">
              <a:buNone/>
            </a:pPr>
            <a:r>
              <a:rPr lang="sk-SK" sz="2300" dirty="0"/>
              <a:t>s</a:t>
            </a:r>
            <a:r>
              <a:rPr lang="sk-SK" sz="2300" dirty="0" smtClean="0"/>
              <a:t>polu 22 položiek</a:t>
            </a:r>
            <a:endParaRPr lang="sk-SK" sz="2300" dirty="0"/>
          </a:p>
          <a:p>
            <a:pPr lvl="1">
              <a:buNone/>
            </a:pP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0" y="2143116"/>
            <a:ext cx="9144000" cy="4429155"/>
          </a:xfrm>
        </p:spPr>
        <p:txBody>
          <a:bodyPr vert="horz" lIns="91440" tIns="45720" rIns="91440" bIns="45720" rtlCol="0">
            <a:normAutofit/>
          </a:bodyPr>
          <a:lstStyle/>
          <a:p>
            <a:pPr lvl="0">
              <a:buNone/>
            </a:pPr>
            <a:r>
              <a:rPr lang="sk-SK" b="1" dirty="0" smtClean="0"/>
              <a:t>9. Ako </a:t>
            </a:r>
            <a:r>
              <a:rPr lang="sk-SK" b="1" dirty="0"/>
              <a:t>ste prevažne získali zručnosti potrebné pre podnikanie? </a:t>
            </a:r>
            <a:r>
              <a:rPr lang="sk-SK" i="1" dirty="0"/>
              <a:t>Môžete uviesť viacero odpovedí:</a:t>
            </a:r>
            <a:endParaRPr lang="sk-SK" dirty="0"/>
          </a:p>
          <a:p>
            <a:pPr lvl="1"/>
            <a:r>
              <a:rPr lang="sk-SK" dirty="0"/>
              <a:t>stredoškolským vzdelaním</a:t>
            </a:r>
          </a:p>
          <a:p>
            <a:pPr lvl="1"/>
            <a:r>
              <a:rPr lang="sk-SK" dirty="0"/>
              <a:t>vysokoškolským vzdelaním</a:t>
            </a:r>
          </a:p>
          <a:p>
            <a:pPr lvl="1"/>
            <a:r>
              <a:rPr lang="sk-SK" dirty="0"/>
              <a:t>odborným tréningom, resp. školením, kurzom</a:t>
            </a:r>
          </a:p>
          <a:p>
            <a:pPr lvl="1"/>
            <a:r>
              <a:rPr lang="sk-SK" dirty="0"/>
              <a:t>vlastnou pracovnou skúsenosťou</a:t>
            </a:r>
          </a:p>
          <a:p>
            <a:pPr lvl="1"/>
            <a:r>
              <a:rPr lang="sk-SK" dirty="0" err="1"/>
              <a:t>samoštúdiom</a:t>
            </a:r>
            <a:endParaRPr lang="sk-SK" dirty="0"/>
          </a:p>
          <a:p>
            <a:pPr lvl="1"/>
            <a:r>
              <a:rPr lang="sk-SK" dirty="0"/>
              <a:t>inak (prostredníctvom koníčkov, cez súkromný život)</a:t>
            </a:r>
          </a:p>
          <a:p>
            <a:pPr lvl="1">
              <a:buNone/>
            </a:pP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0" y="2143116"/>
            <a:ext cx="9144000" cy="4429155"/>
          </a:xfr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lvl="0">
              <a:buNone/>
            </a:pPr>
            <a:r>
              <a:rPr lang="sk-SK" b="1" dirty="0" smtClean="0"/>
              <a:t>13. Čo </a:t>
            </a:r>
            <a:r>
              <a:rPr lang="sk-SK" b="1" dirty="0"/>
              <a:t>považujete za úspech v podnikaní?</a:t>
            </a:r>
            <a:endParaRPr lang="sk-SK" dirty="0"/>
          </a:p>
          <a:p>
            <a:r>
              <a:rPr lang="sk-SK" dirty="0" smtClean="0"/>
              <a:t>........................................................................................</a:t>
            </a:r>
            <a:endParaRPr lang="sk-SK" dirty="0"/>
          </a:p>
          <a:p>
            <a:pPr lvl="0">
              <a:buNone/>
            </a:pPr>
            <a:r>
              <a:rPr lang="sk-SK" b="1" dirty="0" smtClean="0"/>
              <a:t>14. Aké </a:t>
            </a:r>
            <a:r>
              <a:rPr lang="sk-SK" b="1" dirty="0"/>
              <a:t>zručnosti, resp. schopnosti podľa Vás dnešným uchádzačom o zamestnanie chýbajú? Uveďte ich:</a:t>
            </a:r>
            <a:endParaRPr lang="sk-SK" dirty="0"/>
          </a:p>
          <a:p>
            <a:pPr lvl="0"/>
            <a:r>
              <a:rPr lang="sk-SK" dirty="0" smtClean="0"/>
              <a:t>........................................................................................</a:t>
            </a:r>
            <a:endParaRPr lang="sk-SK" dirty="0"/>
          </a:p>
          <a:p>
            <a:pPr lvl="0">
              <a:buNone/>
            </a:pPr>
            <a:r>
              <a:rPr lang="sk-SK" b="1" dirty="0" smtClean="0"/>
              <a:t>15. Ste </a:t>
            </a:r>
            <a:r>
              <a:rPr lang="sk-SK" b="1" dirty="0"/>
              <a:t>ochotná / ochotný prijať študentov na odbornú neplatenú prax počas ich štúdia?</a:t>
            </a:r>
            <a:endParaRPr lang="sk-SK" dirty="0"/>
          </a:p>
          <a:p>
            <a:pPr lvl="0"/>
            <a:r>
              <a:rPr lang="sk-SK" dirty="0"/>
              <a:t>áno</a:t>
            </a:r>
          </a:p>
          <a:p>
            <a:pPr lvl="0"/>
            <a:r>
              <a:rPr lang="sk-SK" dirty="0"/>
              <a:t>n</a:t>
            </a:r>
            <a:r>
              <a:rPr lang="sk-SK" dirty="0" smtClean="0"/>
              <a:t>ie</a:t>
            </a:r>
          </a:p>
          <a:p>
            <a:pPr lvl="0">
              <a:buNone/>
            </a:pPr>
            <a:r>
              <a:rPr lang="sk-SK" b="1" dirty="0" smtClean="0"/>
              <a:t>16. Máte </a:t>
            </a:r>
            <a:r>
              <a:rPr lang="sk-SK" b="1" dirty="0"/>
              <a:t>záujem zamestnať práve skončených absolventov vysokoškolského štúdia?</a:t>
            </a:r>
            <a:endParaRPr lang="sk-SK" dirty="0"/>
          </a:p>
          <a:p>
            <a:pPr lvl="0"/>
            <a:r>
              <a:rPr lang="sk-SK" dirty="0" smtClean="0"/>
              <a:t>áno</a:t>
            </a:r>
            <a:endParaRPr lang="sk-SK" dirty="0"/>
          </a:p>
          <a:p>
            <a:pPr lvl="0"/>
            <a:r>
              <a:rPr lang="sk-SK" dirty="0"/>
              <a:t>nie</a:t>
            </a:r>
          </a:p>
          <a:p>
            <a:pPr lvl="0"/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0" y="2143116"/>
            <a:ext cx="9144000" cy="4714884"/>
          </a:xfr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lvl="0">
              <a:buNone/>
            </a:pPr>
            <a:r>
              <a:rPr lang="sk-SK" b="1" dirty="0" smtClean="0"/>
              <a:t>17. Spolupracujete </a:t>
            </a:r>
            <a:r>
              <a:rPr lang="sk-SK" b="1" dirty="0"/>
              <a:t>s niektorými z uvedených inštitúcií pri realizácii podnikania? </a:t>
            </a:r>
            <a:r>
              <a:rPr lang="sk-SK" i="1" dirty="0"/>
              <a:t>Môžete uviesť viacero odpovedí:</a:t>
            </a:r>
            <a:endParaRPr lang="sk-SK" dirty="0"/>
          </a:p>
          <a:p>
            <a:pPr lvl="1"/>
            <a:r>
              <a:rPr lang="sk-SK" dirty="0"/>
              <a:t>Regionálne vzdelávacie centrum</a:t>
            </a:r>
          </a:p>
          <a:p>
            <a:pPr lvl="1"/>
            <a:r>
              <a:rPr lang="sk-SK" dirty="0"/>
              <a:t>Krajská rozvojová agentúra</a:t>
            </a:r>
          </a:p>
          <a:p>
            <a:pPr lvl="1"/>
            <a:r>
              <a:rPr lang="sk-SK" dirty="0"/>
              <a:t>Slovenská obchodná a priemyselná komora (SOPK)</a:t>
            </a:r>
          </a:p>
          <a:p>
            <a:pPr lvl="1"/>
            <a:r>
              <a:rPr lang="sk-SK" dirty="0"/>
              <a:t>Slovenská agentúra pre rozvoj investícií a obchodu (SARIO)</a:t>
            </a:r>
          </a:p>
          <a:p>
            <a:pPr lvl="1"/>
            <a:r>
              <a:rPr lang="sk-SK" dirty="0"/>
              <a:t>Slovenská záručná a rozvojová banka(SZRB)</a:t>
            </a:r>
          </a:p>
          <a:p>
            <a:pPr lvl="1"/>
            <a:r>
              <a:rPr lang="sk-SK" dirty="0"/>
              <a:t>Košický samosprávny kraj</a:t>
            </a:r>
          </a:p>
          <a:p>
            <a:pPr lvl="1"/>
            <a:r>
              <a:rPr lang="sk-SK" dirty="0"/>
              <a:t>Prešovský samosprávny kraj</a:t>
            </a:r>
          </a:p>
          <a:p>
            <a:pPr lvl="1"/>
            <a:r>
              <a:rPr lang="sk-SK" dirty="0"/>
              <a:t>Mestský úrad v mieste podnikania</a:t>
            </a:r>
          </a:p>
          <a:p>
            <a:pPr lvl="1"/>
            <a:r>
              <a:rPr lang="sk-SK" dirty="0"/>
              <a:t>Obvodný úrad v mieste podnikania, odbor živnostenského podnikania</a:t>
            </a:r>
          </a:p>
          <a:p>
            <a:pPr lvl="1"/>
            <a:r>
              <a:rPr lang="sk-SK" dirty="0"/>
              <a:t>Združenie podnikateľov Slovenska (ZPS</a:t>
            </a:r>
            <a:r>
              <a:rPr lang="sk-SK" dirty="0" smtClean="0"/>
              <a:t>)</a:t>
            </a:r>
          </a:p>
          <a:p>
            <a:pPr lvl="1"/>
            <a:r>
              <a:rPr lang="sk-SK" dirty="0" smtClean="0"/>
              <a:t>.</a:t>
            </a:r>
          </a:p>
          <a:p>
            <a:pPr lvl="1"/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0" y="2143116"/>
            <a:ext cx="9144000" cy="4714884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lvl="0">
              <a:buNone/>
            </a:pPr>
            <a:r>
              <a:rPr lang="sk-SK" b="1" dirty="0" smtClean="0"/>
              <a:t>18. Čo </a:t>
            </a:r>
            <a:r>
              <a:rPr lang="sk-SK" b="1" dirty="0"/>
              <a:t>z nižšie uvedeného predstavuje podľa Vás najväčšie prekážky v podnikaní? </a:t>
            </a:r>
            <a:r>
              <a:rPr lang="sk-SK" i="1" dirty="0"/>
              <a:t>Môžete vybrať viacero možností a priradiť prekážke v podnikaní číslo podľa nasledovnej škály:</a:t>
            </a:r>
            <a:r>
              <a:rPr lang="sk-SK" b="1" i="1" dirty="0"/>
              <a:t> 1 – rozhodujúca prekážka, 2 – vážna prekážka, 3 – mierna prekážka, 4 - žiadna prekážka:</a:t>
            </a:r>
            <a:endParaRPr lang="sk-SK" dirty="0"/>
          </a:p>
          <a:p>
            <a:pPr lvl="0"/>
            <a:r>
              <a:rPr lang="sk-SK" dirty="0"/>
              <a:t>korupcia					1	2	3	4</a:t>
            </a:r>
          </a:p>
          <a:p>
            <a:pPr lvl="0"/>
            <a:r>
              <a:rPr lang="sk-SK" dirty="0"/>
              <a:t>vymožiteľnosť práva cez súdy		</a:t>
            </a:r>
            <a:r>
              <a:rPr lang="sk-SK" dirty="0" smtClean="0"/>
              <a:t>1</a:t>
            </a:r>
            <a:r>
              <a:rPr lang="sk-SK" dirty="0"/>
              <a:t>	2	3	4</a:t>
            </a:r>
          </a:p>
          <a:p>
            <a:pPr lvl="0"/>
            <a:r>
              <a:rPr lang="sk-SK" dirty="0"/>
              <a:t>nestabilita a nejednoznačnosť </a:t>
            </a:r>
            <a:r>
              <a:rPr lang="sk-SK" dirty="0" err="1" smtClean="0"/>
              <a:t>záko</a:t>
            </a:r>
            <a:r>
              <a:rPr lang="sk-SK" dirty="0"/>
              <a:t>	</a:t>
            </a:r>
            <a:r>
              <a:rPr lang="sk-SK" dirty="0" smtClean="0"/>
              <a:t>1</a:t>
            </a:r>
            <a:r>
              <a:rPr lang="sk-SK" dirty="0"/>
              <a:t>	2	3	4</a:t>
            </a:r>
          </a:p>
          <a:p>
            <a:pPr lvl="0"/>
            <a:r>
              <a:rPr lang="sk-SK" dirty="0"/>
              <a:t>odvodové zaťaženie			</a:t>
            </a:r>
            <a:r>
              <a:rPr lang="sk-SK" dirty="0" smtClean="0"/>
              <a:t>1</a:t>
            </a:r>
            <a:r>
              <a:rPr lang="sk-SK" dirty="0"/>
              <a:t>	2	3	4</a:t>
            </a:r>
          </a:p>
          <a:p>
            <a:pPr lvl="0"/>
            <a:r>
              <a:rPr lang="sk-SK" dirty="0"/>
              <a:t>fungovanie verejného obstarávania	</a:t>
            </a:r>
            <a:r>
              <a:rPr lang="sk-SK" dirty="0" smtClean="0"/>
              <a:t>1</a:t>
            </a:r>
            <a:r>
              <a:rPr lang="sk-SK" dirty="0"/>
              <a:t>	2	3	</a:t>
            </a:r>
            <a:r>
              <a:rPr lang="sk-SK" dirty="0" smtClean="0"/>
              <a:t>4</a:t>
            </a:r>
          </a:p>
          <a:p>
            <a:pPr lvl="0"/>
            <a:r>
              <a:rPr lang="sk-SK" dirty="0" smtClean="0"/>
              <a:t>.</a:t>
            </a:r>
          </a:p>
          <a:p>
            <a:pPr lvl="0"/>
            <a:r>
              <a:rPr lang="sk-SK" dirty="0"/>
              <a:t>.</a:t>
            </a:r>
          </a:p>
          <a:p>
            <a:pPr lvl="1"/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3357562"/>
            <a:ext cx="7772400" cy="785818"/>
          </a:xfrm>
        </p:spPr>
        <p:txBody>
          <a:bodyPr>
            <a:normAutofit/>
          </a:bodyPr>
          <a:lstStyle/>
          <a:p>
            <a:pPr algn="ctr"/>
            <a:r>
              <a:rPr lang="sk-SK" b="1" dirty="0" smtClean="0"/>
              <a:t>Dotazník pre študentov</a:t>
            </a: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0" y="2143116"/>
            <a:ext cx="9144000" cy="4714884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lvl="0">
              <a:buNone/>
            </a:pPr>
            <a:r>
              <a:rPr lang="sk-SK" b="1" dirty="0" smtClean="0"/>
              <a:t>1. Ktorý </a:t>
            </a:r>
            <a:r>
              <a:rPr lang="sk-SK" b="1" dirty="0"/>
              <a:t>ste ročník štúdia?</a:t>
            </a:r>
            <a:endParaRPr lang="sk-SK" dirty="0"/>
          </a:p>
          <a:p>
            <a:pPr lvl="1"/>
            <a:r>
              <a:rPr lang="sk-SK" dirty="0"/>
              <a:t>končiaci ročník 1. stupeň vysokoškolského štúdia</a:t>
            </a:r>
          </a:p>
          <a:p>
            <a:pPr lvl="1"/>
            <a:r>
              <a:rPr lang="sk-SK" dirty="0"/>
              <a:t>končiaci ročník 2. stupeň vysokoškolského štúdia </a:t>
            </a:r>
          </a:p>
          <a:p>
            <a:pPr lvl="1"/>
            <a:r>
              <a:rPr lang="sk-SK" dirty="0"/>
              <a:t>iný ako končiaci ročník</a:t>
            </a:r>
          </a:p>
          <a:p>
            <a:pPr lvl="0">
              <a:buNone/>
            </a:pPr>
            <a:r>
              <a:rPr lang="sk-SK" b="1" dirty="0" smtClean="0"/>
              <a:t>2. Na </a:t>
            </a:r>
            <a:r>
              <a:rPr lang="sk-SK" b="1" dirty="0"/>
              <a:t>akej vysokej škole, resp. univerzite študujete? </a:t>
            </a:r>
            <a:endParaRPr lang="sk-SK" dirty="0"/>
          </a:p>
          <a:p>
            <a:pPr lvl="1"/>
            <a:r>
              <a:rPr lang="sk-SK" dirty="0"/>
              <a:t>Technická univerzita v Košiciach</a:t>
            </a:r>
          </a:p>
          <a:p>
            <a:pPr lvl="1"/>
            <a:r>
              <a:rPr lang="sk-SK" dirty="0"/>
              <a:t>Univerzita Pavla Jozefa Šafárika v Košiciach</a:t>
            </a:r>
          </a:p>
          <a:p>
            <a:pPr lvl="1"/>
            <a:r>
              <a:rPr lang="sk-SK" dirty="0"/>
              <a:t>Univerzita veterinárskeho lekárstva a farmácie v Košiciach</a:t>
            </a:r>
          </a:p>
          <a:p>
            <a:pPr lvl="1"/>
            <a:r>
              <a:rPr lang="sk-SK" dirty="0"/>
              <a:t>Prešovská univerzita v Prešove</a:t>
            </a:r>
          </a:p>
          <a:p>
            <a:pPr lvl="0">
              <a:buNone/>
            </a:pPr>
            <a:r>
              <a:rPr lang="sk-SK" b="1" dirty="0" smtClean="0"/>
              <a:t>3. Na </a:t>
            </a:r>
            <a:r>
              <a:rPr lang="sk-SK" b="1" dirty="0"/>
              <a:t>akej fakulte študujete? Uveďte: </a:t>
            </a:r>
            <a:r>
              <a:rPr lang="sk-SK" b="1" dirty="0" smtClean="0"/>
              <a:t>	.............................................................................</a:t>
            </a:r>
            <a:endParaRPr lang="sk-SK" dirty="0"/>
          </a:p>
          <a:p>
            <a:pPr lvl="1"/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0" y="2143116"/>
            <a:ext cx="9144000" cy="4714884"/>
          </a:xfrm>
        </p:spPr>
        <p:txBody>
          <a:bodyPr vert="horz" lIns="91440" tIns="45720" rIns="91440" bIns="45720" rtlCol="0">
            <a:normAutofit/>
          </a:bodyPr>
          <a:lstStyle/>
          <a:p>
            <a:pPr lvl="0">
              <a:buNone/>
            </a:pPr>
            <a:r>
              <a:rPr lang="sk-SK" b="1" dirty="0" smtClean="0"/>
              <a:t>6. Zvažujete </a:t>
            </a:r>
            <a:r>
              <a:rPr lang="sk-SK" b="1" dirty="0"/>
              <a:t>o možnosti začať podnikať? Ak odpoveď áno – potom v akej oblasti?</a:t>
            </a:r>
            <a:endParaRPr lang="sk-SK" dirty="0"/>
          </a:p>
          <a:p>
            <a:pPr lvl="1"/>
            <a:r>
              <a:rPr lang="sk-SK" dirty="0"/>
              <a:t>áno, hneď po skončení </a:t>
            </a:r>
            <a:r>
              <a:rPr lang="sk-SK" dirty="0" smtClean="0"/>
              <a:t>štúdia</a:t>
            </a:r>
            <a:endParaRPr lang="sk-SK" dirty="0"/>
          </a:p>
          <a:p>
            <a:pPr lvl="1"/>
            <a:r>
              <a:rPr lang="sk-SK" dirty="0"/>
              <a:t>áno, vo vzdialenejšej </a:t>
            </a:r>
            <a:r>
              <a:rPr lang="sk-SK" dirty="0" smtClean="0"/>
              <a:t>budúcnosti</a:t>
            </a:r>
            <a:endParaRPr lang="sk-SK" dirty="0"/>
          </a:p>
          <a:p>
            <a:pPr lvl="1"/>
            <a:r>
              <a:rPr lang="sk-SK" dirty="0"/>
              <a:t>ešte som o tom nerozmýšľal/ nerozmýšľala</a:t>
            </a:r>
          </a:p>
          <a:p>
            <a:pPr lvl="1"/>
            <a:r>
              <a:rPr lang="sk-SK" dirty="0"/>
              <a:t>neviem</a:t>
            </a:r>
          </a:p>
          <a:p>
            <a:pPr lvl="1"/>
            <a:r>
              <a:rPr lang="sk-SK" dirty="0"/>
              <a:t>nie</a:t>
            </a:r>
          </a:p>
          <a:p>
            <a:pPr lvl="1"/>
            <a:r>
              <a:rPr lang="sk-SK" dirty="0"/>
              <a:t>už </a:t>
            </a:r>
            <a:r>
              <a:rPr lang="sk-SK" dirty="0" smtClean="0"/>
              <a:t>podnikám</a:t>
            </a: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0" y="2143116"/>
            <a:ext cx="9144000" cy="4429155"/>
          </a:xfr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lvl="0">
              <a:buNone/>
            </a:pPr>
            <a:r>
              <a:rPr lang="sk-SK" b="1" dirty="0" smtClean="0"/>
              <a:t>8. Ktoré </a:t>
            </a:r>
            <a:r>
              <a:rPr lang="sk-SK" b="1" dirty="0"/>
              <a:t>z nižšie uvedených zručností, resp. schopností sú podľa Vás pre podnikanie dôležité? </a:t>
            </a:r>
            <a:r>
              <a:rPr lang="sk-SK" i="1" dirty="0"/>
              <a:t>Môžete uviesť viacero odpovedí, pri uvedení odpovede označte dôležitosť zručnosti v rozpätí</a:t>
            </a:r>
            <a:r>
              <a:rPr lang="sk-SK" b="1" i="1" dirty="0"/>
              <a:t> 1 (najmenšia dôležitosť) </a:t>
            </a:r>
            <a:r>
              <a:rPr lang="sk-SK" i="1" dirty="0"/>
              <a:t>až</a:t>
            </a:r>
            <a:r>
              <a:rPr lang="sk-SK" b="1" i="1" dirty="0"/>
              <a:t> 5 (najväčšia </a:t>
            </a:r>
            <a:r>
              <a:rPr lang="sk-SK" b="1" i="1" dirty="0" smtClean="0"/>
              <a:t>dôležitosť)</a:t>
            </a:r>
            <a:endParaRPr lang="sk-SK" dirty="0" smtClean="0"/>
          </a:p>
          <a:p>
            <a:pPr lvl="1">
              <a:buNone/>
            </a:pPr>
            <a:r>
              <a:rPr lang="sk-SK" sz="2300" dirty="0" smtClean="0"/>
              <a:t>poznanie základov ekonomickej teórie	1	2	3	4	5</a:t>
            </a:r>
          </a:p>
          <a:p>
            <a:pPr lvl="1">
              <a:buNone/>
            </a:pPr>
            <a:r>
              <a:rPr lang="sk-SK" sz="2300" dirty="0" smtClean="0"/>
              <a:t>poznanie </a:t>
            </a:r>
            <a:r>
              <a:rPr lang="sk-SK" sz="2300" dirty="0"/>
              <a:t>základných právnych </a:t>
            </a:r>
            <a:r>
              <a:rPr lang="sk-SK" sz="2300" dirty="0" smtClean="0"/>
              <a:t>predpis</a:t>
            </a:r>
            <a:r>
              <a:rPr lang="sk-SK" sz="2300" dirty="0"/>
              <a:t>	</a:t>
            </a:r>
            <a:r>
              <a:rPr lang="sk-SK" sz="2300" dirty="0" smtClean="0"/>
              <a:t>1</a:t>
            </a:r>
            <a:r>
              <a:rPr lang="sk-SK" sz="2300" dirty="0"/>
              <a:t>	2	3	4	5</a:t>
            </a:r>
          </a:p>
          <a:p>
            <a:pPr lvl="1">
              <a:buNone/>
            </a:pPr>
            <a:r>
              <a:rPr lang="sk-SK" sz="2300" dirty="0"/>
              <a:t>komunikácia s rôznymi úradmi a </a:t>
            </a:r>
            <a:r>
              <a:rPr lang="sk-SK" sz="2300" dirty="0" err="1" smtClean="0"/>
              <a:t>inštitú</a:t>
            </a:r>
            <a:r>
              <a:rPr lang="sk-SK" sz="2300" dirty="0" smtClean="0"/>
              <a:t> </a:t>
            </a:r>
            <a:r>
              <a:rPr lang="sk-SK" sz="2300" dirty="0"/>
              <a:t>	1	2	3	4	5</a:t>
            </a:r>
          </a:p>
          <a:p>
            <a:pPr lvl="1">
              <a:buNone/>
            </a:pPr>
            <a:r>
              <a:rPr lang="sk-SK" sz="2300" dirty="0"/>
              <a:t>orientácia v cenotvorbe		</a:t>
            </a:r>
            <a:r>
              <a:rPr lang="sk-SK" sz="2300" dirty="0" smtClean="0"/>
              <a:t>1</a:t>
            </a:r>
            <a:r>
              <a:rPr lang="sk-SK" sz="2300" dirty="0"/>
              <a:t>	2	3	4	5</a:t>
            </a:r>
          </a:p>
          <a:p>
            <a:pPr lvl="1">
              <a:buNone/>
            </a:pPr>
            <a:r>
              <a:rPr lang="sk-SK" sz="2300" dirty="0"/>
              <a:t>vypracovanie </a:t>
            </a:r>
            <a:r>
              <a:rPr lang="sk-SK" sz="2300" dirty="0" err="1" smtClean="0"/>
              <a:t>podnikat</a:t>
            </a:r>
            <a:r>
              <a:rPr lang="sk-SK" sz="2300" dirty="0" smtClean="0"/>
              <a:t>. </a:t>
            </a:r>
            <a:r>
              <a:rPr lang="sk-SK" sz="2300" dirty="0"/>
              <a:t>a </a:t>
            </a:r>
            <a:r>
              <a:rPr lang="sk-SK" sz="2300" dirty="0" err="1" smtClean="0"/>
              <a:t>finanč</a:t>
            </a:r>
            <a:r>
              <a:rPr lang="sk-SK" sz="2300" dirty="0" smtClean="0"/>
              <a:t>.  </a:t>
            </a:r>
            <a:r>
              <a:rPr lang="sk-SK" sz="2300" dirty="0"/>
              <a:t>plánu 	1	2	3	4	5</a:t>
            </a:r>
          </a:p>
          <a:p>
            <a:pPr lvl="1">
              <a:buNone/>
            </a:pPr>
            <a:r>
              <a:rPr lang="sk-SK" sz="2300" dirty="0"/>
              <a:t>interpretácia finančnej analýzy podniku	</a:t>
            </a:r>
            <a:r>
              <a:rPr lang="sk-SK" sz="2300" dirty="0" smtClean="0"/>
              <a:t>1</a:t>
            </a:r>
            <a:r>
              <a:rPr lang="sk-SK" sz="2300" dirty="0"/>
              <a:t>	2	3	4	</a:t>
            </a:r>
            <a:r>
              <a:rPr lang="sk-SK" sz="2300" dirty="0" smtClean="0"/>
              <a:t>5</a:t>
            </a:r>
          </a:p>
          <a:p>
            <a:pPr lvl="1">
              <a:buNone/>
            </a:pPr>
            <a:endParaRPr lang="sk-SK" sz="2300" dirty="0" smtClean="0"/>
          </a:p>
          <a:p>
            <a:pPr lvl="1">
              <a:buNone/>
            </a:pPr>
            <a:r>
              <a:rPr lang="sk-SK" sz="2300" dirty="0"/>
              <a:t>s</a:t>
            </a:r>
            <a:r>
              <a:rPr lang="sk-SK" sz="2300" dirty="0" smtClean="0"/>
              <a:t>polu 22 položiek</a:t>
            </a:r>
            <a:endParaRPr lang="sk-SK" sz="2300" dirty="0"/>
          </a:p>
          <a:p>
            <a:pPr lvl="1">
              <a:buNone/>
            </a:pP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0" y="2143116"/>
            <a:ext cx="9144000" cy="4429155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lvl="0">
              <a:buNone/>
            </a:pPr>
            <a:r>
              <a:rPr lang="sk-SK" b="1" dirty="0" smtClean="0"/>
              <a:t>9. Ste </a:t>
            </a:r>
            <a:r>
              <a:rPr lang="sk-SK" b="1" dirty="0"/>
              <a:t>v blízkej interakcii s niekým, kto aktívne podniká a komunikujete s nim o jeho problémoch pri podnikaní?</a:t>
            </a:r>
            <a:endParaRPr lang="sk-SK" dirty="0"/>
          </a:p>
          <a:p>
            <a:pPr lvl="1"/>
            <a:r>
              <a:rPr lang="sk-SK" dirty="0"/>
              <a:t>áno</a:t>
            </a:r>
          </a:p>
          <a:p>
            <a:pPr lvl="1"/>
            <a:r>
              <a:rPr lang="sk-SK" dirty="0" smtClean="0"/>
              <a:t>nie</a:t>
            </a:r>
          </a:p>
          <a:p>
            <a:pPr lvl="0">
              <a:buNone/>
            </a:pPr>
            <a:r>
              <a:rPr lang="sk-SK" b="1" dirty="0" smtClean="0"/>
              <a:t>10. Mali by ste záujem zúčastniť sa kurzu zameraného na získanie zručností na podnikanie?</a:t>
            </a:r>
            <a:endParaRPr lang="sk-SK" dirty="0" smtClean="0"/>
          </a:p>
          <a:p>
            <a:pPr lvl="1"/>
            <a:r>
              <a:rPr lang="sk-SK" dirty="0" smtClean="0"/>
              <a:t>áno</a:t>
            </a:r>
            <a:r>
              <a:rPr lang="sk-SK" dirty="0"/>
              <a:t>, aj počas vysokoškolského štúdia</a:t>
            </a:r>
          </a:p>
          <a:p>
            <a:pPr lvl="1"/>
            <a:r>
              <a:rPr lang="sk-SK" dirty="0"/>
              <a:t>áno, ale až po skončení vysokoškolského štúdia</a:t>
            </a:r>
          </a:p>
          <a:p>
            <a:pPr lvl="1"/>
            <a:r>
              <a:rPr lang="sk-SK" dirty="0"/>
              <a:t>nie</a:t>
            </a:r>
          </a:p>
          <a:p>
            <a:pPr lvl="1">
              <a:buNone/>
            </a:pP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48" y="2857496"/>
            <a:ext cx="7772400" cy="2643206"/>
          </a:xfrm>
        </p:spPr>
        <p:txBody>
          <a:bodyPr>
            <a:normAutofit/>
          </a:bodyPr>
          <a:lstStyle/>
          <a:p>
            <a:pPr algn="ctr"/>
            <a:r>
              <a:rPr lang="sk-SK" dirty="0" smtClean="0"/>
              <a:t>Nezamestnanosť absolventov univerzít a vysokých škôl </a:t>
            </a:r>
            <a:br>
              <a:rPr lang="sk-SK" dirty="0" smtClean="0"/>
            </a:br>
            <a:r>
              <a:rPr lang="sk-SK" dirty="0" smtClean="0"/>
              <a:t>v regióne </a:t>
            </a:r>
            <a:br>
              <a:rPr lang="sk-SK" dirty="0" smtClean="0"/>
            </a:br>
            <a:r>
              <a:rPr lang="sk-SK" dirty="0" smtClean="0"/>
              <a:t>východného Slovenska</a:t>
            </a: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0" y="2143116"/>
            <a:ext cx="9144000" cy="4429155"/>
          </a:xfr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lvl="0">
              <a:buNone/>
            </a:pPr>
            <a:r>
              <a:rPr lang="sk-SK" b="1" dirty="0" smtClean="0"/>
              <a:t>12. Myslíte </a:t>
            </a:r>
            <a:r>
              <a:rPr lang="sk-SK" b="1" dirty="0"/>
              <a:t>si, že ste dostatočne pripravený/ pripravená pre súčasný trh práce? </a:t>
            </a:r>
            <a:endParaRPr lang="sk-SK" dirty="0"/>
          </a:p>
          <a:p>
            <a:pPr lvl="1"/>
            <a:r>
              <a:rPr lang="sk-SK" dirty="0"/>
              <a:t>áno</a:t>
            </a:r>
          </a:p>
          <a:p>
            <a:pPr lvl="1"/>
            <a:r>
              <a:rPr lang="sk-SK" dirty="0" smtClean="0"/>
              <a:t>nie</a:t>
            </a:r>
            <a:endParaRPr lang="sk-SK" dirty="0"/>
          </a:p>
          <a:p>
            <a:pPr lvl="0">
              <a:buNone/>
            </a:pPr>
            <a:r>
              <a:rPr lang="sk-SK" b="1" dirty="0" smtClean="0"/>
              <a:t>13. Aké </a:t>
            </a:r>
            <a:r>
              <a:rPr lang="sk-SK" b="1" dirty="0"/>
              <a:t>zručnosti, resp. schopnosti pokladáte za nedostatočné? Uveďte ich:</a:t>
            </a:r>
            <a:endParaRPr lang="sk-SK" dirty="0"/>
          </a:p>
          <a:p>
            <a:pPr lvl="0"/>
            <a:r>
              <a:rPr lang="sk-SK" dirty="0" smtClean="0"/>
              <a:t>.......................................................................................................</a:t>
            </a:r>
            <a:endParaRPr lang="sk-SK" dirty="0"/>
          </a:p>
          <a:p>
            <a:pPr lvl="0">
              <a:buNone/>
            </a:pPr>
            <a:r>
              <a:rPr lang="sk-SK" b="1" dirty="0" smtClean="0"/>
              <a:t>14. Plánujete </a:t>
            </a:r>
            <a:r>
              <a:rPr lang="sk-SK" b="1" dirty="0"/>
              <a:t>bezprostredne po skončení vysokej školy zostať v regióne východného Slovenska?</a:t>
            </a:r>
            <a:endParaRPr lang="sk-SK" dirty="0"/>
          </a:p>
          <a:p>
            <a:pPr lvl="1"/>
            <a:r>
              <a:rPr lang="sk-SK" dirty="0"/>
              <a:t>áno</a:t>
            </a:r>
          </a:p>
          <a:p>
            <a:pPr lvl="1"/>
            <a:r>
              <a:rPr lang="sk-SK" dirty="0"/>
              <a:t>nie</a:t>
            </a:r>
          </a:p>
          <a:p>
            <a:pPr lvl="1"/>
            <a:r>
              <a:rPr lang="sk-SK" dirty="0" smtClean="0"/>
              <a:t>neviem</a:t>
            </a: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0" y="2143116"/>
            <a:ext cx="9144000" cy="4714884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lvl="0">
              <a:buNone/>
            </a:pPr>
            <a:r>
              <a:rPr lang="sk-SK" b="1" dirty="0" smtClean="0"/>
              <a:t>18. Čo </a:t>
            </a:r>
            <a:r>
              <a:rPr lang="sk-SK" b="1" dirty="0"/>
              <a:t>z nižšie uvedeného predstavuje podľa Vás najväčšie prekážky v podnikaní? </a:t>
            </a:r>
            <a:r>
              <a:rPr lang="sk-SK" i="1" dirty="0"/>
              <a:t>Môžete vybrať viacero možností a priradiť prekážke v podnikaní číslo podľa nasledovnej škály:</a:t>
            </a:r>
            <a:r>
              <a:rPr lang="sk-SK" b="1" i="1" dirty="0"/>
              <a:t> 1 – rozhodujúca prekážka, 2 – vážna prekážka, 3 – mierna prekážka, 4 - žiadna prekážka:</a:t>
            </a:r>
            <a:endParaRPr lang="sk-SK" dirty="0"/>
          </a:p>
          <a:p>
            <a:pPr lvl="0"/>
            <a:r>
              <a:rPr lang="sk-SK" dirty="0"/>
              <a:t>korupcia					1	2	3	4</a:t>
            </a:r>
          </a:p>
          <a:p>
            <a:pPr lvl="0"/>
            <a:r>
              <a:rPr lang="sk-SK" dirty="0"/>
              <a:t>vymožiteľnosť práva cez súdy		</a:t>
            </a:r>
            <a:r>
              <a:rPr lang="sk-SK" dirty="0" smtClean="0"/>
              <a:t>1</a:t>
            </a:r>
            <a:r>
              <a:rPr lang="sk-SK" dirty="0"/>
              <a:t>	2	3	4</a:t>
            </a:r>
          </a:p>
          <a:p>
            <a:pPr lvl="0"/>
            <a:r>
              <a:rPr lang="sk-SK" dirty="0"/>
              <a:t>nestabilita a nejednoznačnosť </a:t>
            </a:r>
            <a:r>
              <a:rPr lang="sk-SK" dirty="0" err="1" smtClean="0"/>
              <a:t>záko</a:t>
            </a:r>
            <a:r>
              <a:rPr lang="sk-SK" dirty="0"/>
              <a:t>	</a:t>
            </a:r>
            <a:r>
              <a:rPr lang="sk-SK" dirty="0" smtClean="0"/>
              <a:t>1</a:t>
            </a:r>
            <a:r>
              <a:rPr lang="sk-SK" dirty="0"/>
              <a:t>	2	3	4</a:t>
            </a:r>
          </a:p>
          <a:p>
            <a:pPr lvl="0"/>
            <a:r>
              <a:rPr lang="sk-SK" dirty="0"/>
              <a:t>odvodové zaťaženie			</a:t>
            </a:r>
            <a:r>
              <a:rPr lang="sk-SK" dirty="0" smtClean="0"/>
              <a:t>1</a:t>
            </a:r>
            <a:r>
              <a:rPr lang="sk-SK" dirty="0"/>
              <a:t>	2	3	4</a:t>
            </a:r>
          </a:p>
          <a:p>
            <a:pPr lvl="0"/>
            <a:r>
              <a:rPr lang="sk-SK" dirty="0"/>
              <a:t>fungovanie verejného obstarávania	</a:t>
            </a:r>
            <a:r>
              <a:rPr lang="sk-SK" dirty="0" smtClean="0"/>
              <a:t>1</a:t>
            </a:r>
            <a:r>
              <a:rPr lang="sk-SK" dirty="0"/>
              <a:t>	2	3	</a:t>
            </a:r>
            <a:r>
              <a:rPr lang="sk-SK" dirty="0" smtClean="0"/>
              <a:t>4</a:t>
            </a:r>
          </a:p>
          <a:p>
            <a:pPr lvl="0"/>
            <a:r>
              <a:rPr lang="sk-SK" dirty="0" smtClean="0"/>
              <a:t>.</a:t>
            </a:r>
          </a:p>
          <a:p>
            <a:pPr lvl="0"/>
            <a:r>
              <a:rPr lang="sk-SK" dirty="0"/>
              <a:t>.</a:t>
            </a:r>
          </a:p>
          <a:p>
            <a:pPr lvl="1"/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3357562"/>
            <a:ext cx="7772400" cy="785818"/>
          </a:xfrm>
        </p:spPr>
        <p:txBody>
          <a:bodyPr>
            <a:normAutofit/>
          </a:bodyPr>
          <a:lstStyle/>
          <a:p>
            <a:pPr algn="ctr"/>
            <a:r>
              <a:rPr lang="sk-SK" dirty="0" smtClean="0"/>
              <a:t>Ďakujem za pozornosť</a:t>
            </a:r>
            <a:endParaRPr lang="sk-SK" dirty="0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  <p:pic>
        <p:nvPicPr>
          <p:cNvPr id="15362" name="Picture 2" descr="http://www.pluska.sk/thumb/images/gallery/slovensko/2012/01/o_slo.graf.jpg?w=800&amp;h=1000"/>
          <p:cNvPicPr>
            <a:picLocks noChangeAspect="1" noChangeArrowheads="1"/>
          </p:cNvPicPr>
          <p:nvPr/>
        </p:nvPicPr>
        <p:blipFill>
          <a:blip r:embed="rId3"/>
          <a:srcRect t="16272" b="9763"/>
          <a:stretch>
            <a:fillRect/>
          </a:stretch>
        </p:blipFill>
        <p:spPr bwMode="auto">
          <a:xfrm>
            <a:off x="104748" y="2357430"/>
            <a:ext cx="8991600" cy="4214842"/>
          </a:xfrm>
          <a:prstGeom prst="rect">
            <a:avLst/>
          </a:prstGeom>
          <a:noFill/>
        </p:spPr>
      </p:pic>
      <p:sp>
        <p:nvSpPr>
          <p:cNvPr id="7" name="Obdĺžnik 6"/>
          <p:cNvSpPr/>
          <p:nvPr/>
        </p:nvSpPr>
        <p:spPr>
          <a:xfrm>
            <a:off x="4572000" y="593467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i="1" dirty="0" smtClean="0">
                <a:latin typeface="Times New Roman" pitchFamily="18" charset="0"/>
                <a:cs typeface="Times New Roman" pitchFamily="18" charset="0"/>
              </a:rPr>
              <a:t>Zdroj: </a:t>
            </a:r>
            <a:r>
              <a:rPr lang="sk-SK" i="1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www.pluska.sk</a:t>
            </a:r>
            <a:endParaRPr lang="sk-SK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i="1" dirty="0" smtClean="0"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sk-SK" i="1" dirty="0" err="1" smtClean="0">
                <a:latin typeface="Times New Roman" pitchFamily="18" charset="0"/>
                <a:cs typeface="Times New Roman" pitchFamily="18" charset="0"/>
              </a:rPr>
              <a:t>Infografika</a:t>
            </a:r>
            <a:r>
              <a:rPr lang="sk-SK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k-SK" i="1" dirty="0" err="1" smtClean="0">
                <a:latin typeface="Times New Roman" pitchFamily="18" charset="0"/>
                <a:cs typeface="Times New Roman" pitchFamily="18" charset="0"/>
              </a:rPr>
              <a:t>dušan</a:t>
            </a:r>
            <a:r>
              <a:rPr lang="sk-SK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i="1" dirty="0" err="1" smtClean="0">
                <a:latin typeface="Times New Roman" pitchFamily="18" charset="0"/>
                <a:cs typeface="Times New Roman" pitchFamily="18" charset="0"/>
              </a:rPr>
              <a:t>király</a:t>
            </a:r>
            <a:endParaRPr lang="sk-SK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graphicFrame>
        <p:nvGraphicFramePr>
          <p:cNvPr id="7" name="Zástupný symbol obsahu 6"/>
          <p:cNvGraphicFramePr>
            <a:graphicFrameLocks noGrp="1"/>
          </p:cNvGraphicFramePr>
          <p:nvPr>
            <p:ph idx="1"/>
          </p:nvPr>
        </p:nvGraphicFramePr>
        <p:xfrm>
          <a:off x="357158" y="2071678"/>
          <a:ext cx="8229600" cy="4718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9510"/>
                <a:gridCol w="900090"/>
              </a:tblGrid>
              <a:tr h="438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2800" b="1" dirty="0">
                          <a:latin typeface="+mn-lt"/>
                          <a:ea typeface="Calibri"/>
                          <a:cs typeface="Times New Roman" pitchFamily="18" charset="0"/>
                        </a:rPr>
                        <a:t>Technické vedy</a:t>
                      </a:r>
                      <a:endParaRPr lang="sk-SK" sz="28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sk-SK" sz="28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20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Fakulta výrobných technológií Technickej univerzity v Košiciach (FVT TUKE)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>
                          <a:latin typeface="+mn-lt"/>
                          <a:ea typeface="Calibri"/>
                          <a:cs typeface="Times New Roman" pitchFamily="18" charset="0"/>
                        </a:rPr>
                        <a:t>0,8</a:t>
                      </a:r>
                    </a:p>
                  </a:txBody>
                  <a:tcPr marL="68580" marR="68580" marT="0" marB="0"/>
                </a:tc>
              </a:tr>
              <a:tr h="720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Fakulta elektrotechniky a informatiky Technickej univerzity v Košiciach (FEI TUKE)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>
                          <a:latin typeface="+mn-lt"/>
                          <a:ea typeface="Calibri"/>
                          <a:cs typeface="Times New Roman" pitchFamily="18" charset="0"/>
                        </a:rPr>
                        <a:t>1,4</a:t>
                      </a:r>
                    </a:p>
                  </a:txBody>
                  <a:tcPr marL="68580" marR="68580" marT="0" marB="0"/>
                </a:tc>
              </a:tr>
              <a:tr h="438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Letecká fakulta Technickej univerzity v Košiciach (LF TUKE)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>
                          <a:latin typeface="+mn-lt"/>
                          <a:ea typeface="Calibri"/>
                          <a:cs typeface="Times New Roman" pitchFamily="18" charset="0"/>
                        </a:rPr>
                        <a:t>4,6</a:t>
                      </a:r>
                    </a:p>
                  </a:txBody>
                  <a:tcPr marL="68580" marR="68580" marT="0" marB="0"/>
                </a:tc>
              </a:tr>
              <a:tr h="438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Fakulta BERG Technickej univerzity v Košiciach (FBERG TUKE)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>
                          <a:latin typeface="+mn-lt"/>
                          <a:ea typeface="Calibri"/>
                          <a:cs typeface="Times New Roman" pitchFamily="18" charset="0"/>
                        </a:rPr>
                        <a:t>8,2</a:t>
                      </a:r>
                    </a:p>
                  </a:txBody>
                  <a:tcPr marL="68580" marR="68580" marT="0" marB="0"/>
                </a:tc>
              </a:tr>
              <a:tr h="438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Hutnícka fakulta Technickej univerzity v Košiciach (HF TUKE)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>
                          <a:latin typeface="+mn-lt"/>
                          <a:ea typeface="Calibri"/>
                          <a:cs typeface="Times New Roman" pitchFamily="18" charset="0"/>
                        </a:rPr>
                        <a:t>9,0</a:t>
                      </a:r>
                    </a:p>
                  </a:txBody>
                  <a:tcPr marL="68580" marR="68580" marT="0" marB="0"/>
                </a:tc>
              </a:tr>
              <a:tr h="438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Strojnícka fakulta Technickej univerzity v Košiciach (</a:t>
                      </a:r>
                      <a:r>
                        <a:rPr lang="sk-SK" sz="1800" dirty="0" err="1">
                          <a:latin typeface="+mn-lt"/>
                          <a:ea typeface="Calibri"/>
                          <a:cs typeface="Times New Roman" pitchFamily="18" charset="0"/>
                        </a:rPr>
                        <a:t>SjF</a:t>
                      </a: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 TUKE)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10,1</a:t>
                      </a:r>
                    </a:p>
                  </a:txBody>
                  <a:tcPr marL="68580" marR="68580" marT="0" marB="0"/>
                </a:tc>
              </a:tr>
              <a:tr h="5848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Stavebná fakulta Technickej univerzity v Košiciach (</a:t>
                      </a:r>
                      <a:r>
                        <a:rPr lang="sk-SK" sz="1800" dirty="0" err="1">
                          <a:latin typeface="+mn-lt"/>
                          <a:ea typeface="Calibri"/>
                          <a:cs typeface="Times New Roman" pitchFamily="18" charset="0"/>
                        </a:rPr>
                        <a:t>SvF</a:t>
                      </a: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 TUKE)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12,6</a:t>
                      </a:r>
                    </a:p>
                  </a:txBody>
                  <a:tcPr marL="68580" marR="68580" marT="0" marB="0"/>
                </a:tc>
              </a:tr>
              <a:tr h="504001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+mn-lt"/>
                          <a:ea typeface="Calibri"/>
                          <a:cs typeface="Times New Roman" pitchFamily="18" charset="0"/>
                        </a:rPr>
                        <a:t>(Údaje sú v percentách k 28. februáru 2011 a vyjadrujú podiel nezamestnaných absolventov na všetkých absolventov školy z roku 2010</a:t>
                      </a:r>
                      <a:r>
                        <a:rPr lang="sk-SK" sz="14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.) Zdroj: </a:t>
                      </a:r>
                      <a:r>
                        <a:rPr lang="sk-SK" sz="1400" dirty="0" err="1" smtClean="0">
                          <a:latin typeface="+mn-lt"/>
                          <a:ea typeface="Calibri"/>
                          <a:cs typeface="Times New Roman" pitchFamily="18" charset="0"/>
                          <a:hlinkClick r:id="rId3"/>
                        </a:rPr>
                        <a:t>www.pluska.sk</a:t>
                      </a:r>
                      <a:r>
                        <a:rPr lang="sk-SK" sz="14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, ARRA </a:t>
                      </a:r>
                      <a:endParaRPr lang="sk-SK" sz="14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graphicFrame>
        <p:nvGraphicFramePr>
          <p:cNvPr id="7" name="Zástupný symbol obsahu 6"/>
          <p:cNvGraphicFramePr>
            <a:graphicFrameLocks noGrp="1"/>
          </p:cNvGraphicFramePr>
          <p:nvPr>
            <p:ph idx="1"/>
          </p:nvPr>
        </p:nvGraphicFramePr>
        <p:xfrm>
          <a:off x="357158" y="2357430"/>
          <a:ext cx="8229600" cy="3790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9510"/>
                <a:gridCol w="900090"/>
              </a:tblGrid>
              <a:tr h="438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2400" b="1" dirty="0">
                          <a:latin typeface="+mn-lt"/>
                          <a:ea typeface="Calibri"/>
                          <a:cs typeface="Times New Roman" pitchFamily="18" charset="0"/>
                        </a:rPr>
                        <a:t>Prírodné vedy</a:t>
                      </a:r>
                      <a:endParaRPr lang="sk-SK" sz="24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sk-SK" sz="24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906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Lekárska fakulta Univerzity </a:t>
                      </a:r>
                      <a:r>
                        <a:rPr lang="sk-SK" sz="18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P. J. Šafárika </a:t>
                      </a: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v Košiciach (LF UPJŠ)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0,8</a:t>
                      </a:r>
                    </a:p>
                  </a:txBody>
                  <a:tcPr marL="68580" marR="68580" marT="0" marB="0"/>
                </a:tc>
              </a:tr>
              <a:tr h="4286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Prírodovedecká fakulta Univerzity </a:t>
                      </a:r>
                      <a:r>
                        <a:rPr lang="sk-SK" sz="18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P. J. Šafárika </a:t>
                      </a: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v Košiciach (</a:t>
                      </a:r>
                      <a:r>
                        <a:rPr lang="sk-SK" sz="1800" dirty="0" err="1">
                          <a:latin typeface="+mn-lt"/>
                          <a:ea typeface="Calibri"/>
                          <a:cs typeface="Times New Roman" pitchFamily="18" charset="0"/>
                        </a:rPr>
                        <a:t>PriF</a:t>
                      </a: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 UPJŠ)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2,4</a:t>
                      </a:r>
                    </a:p>
                  </a:txBody>
                  <a:tcPr marL="68580" marR="68580" marT="0" marB="0"/>
                </a:tc>
              </a:tr>
              <a:tr h="438001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k-SK" sz="2400" b="1" kern="1200" dirty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Pôdohospodárske vedy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sk-SK" sz="24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438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Univerzita veterinárskeho lekárstva v Košiciach (UVL)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12,8</a:t>
                      </a:r>
                    </a:p>
                  </a:txBody>
                  <a:tcPr marL="68580" marR="68580" marT="0" marB="0"/>
                </a:tc>
              </a:tr>
              <a:tr h="438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2400" b="1" kern="1200" dirty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Ostatné spoločenské vedy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sk-SK" sz="24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6148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Fakulta verejnej správy Univerzity P. J. Šafárika v Košiciach (FVS UPJŠ)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16,1</a:t>
                      </a:r>
                    </a:p>
                  </a:txBody>
                  <a:tcPr marL="68580" marR="68580" marT="0" marB="0"/>
                </a:tc>
              </a:tr>
              <a:tr h="504001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+mn-lt"/>
                          <a:ea typeface="Calibri"/>
                          <a:cs typeface="Times New Roman" pitchFamily="18" charset="0"/>
                        </a:rPr>
                        <a:t>(Údaje sú v percentách k 28. februáru 2011 a vyjadrujú podiel nezamestnaných absolventov na všetkých absolventov školy z roku 2010</a:t>
                      </a:r>
                      <a:r>
                        <a:rPr lang="sk-SK" sz="14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.) Zdroj: </a:t>
                      </a:r>
                      <a:r>
                        <a:rPr lang="sk-SK" sz="1400" dirty="0" err="1" smtClean="0">
                          <a:latin typeface="+mn-lt"/>
                          <a:ea typeface="Calibri"/>
                          <a:cs typeface="Times New Roman" pitchFamily="18" charset="0"/>
                          <a:hlinkClick r:id="rId2"/>
                        </a:rPr>
                        <a:t>www.pluska.sk</a:t>
                      </a:r>
                      <a:r>
                        <a:rPr lang="sk-SK" sz="14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, ARRA </a:t>
                      </a:r>
                      <a:endParaRPr lang="sk-SK" sz="14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graphicFrame>
        <p:nvGraphicFramePr>
          <p:cNvPr id="7" name="Zástupný symbol obsahu 6"/>
          <p:cNvGraphicFramePr>
            <a:graphicFrameLocks noGrp="1"/>
          </p:cNvGraphicFramePr>
          <p:nvPr>
            <p:ph idx="1"/>
          </p:nvPr>
        </p:nvGraphicFramePr>
        <p:xfrm>
          <a:off x="357158" y="2071678"/>
          <a:ext cx="8229600" cy="4040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9510"/>
                <a:gridCol w="900090"/>
              </a:tblGrid>
              <a:tr h="438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2400" b="1" dirty="0">
                          <a:latin typeface="+mn-lt"/>
                          <a:ea typeface="Calibri"/>
                          <a:cs typeface="Times New Roman" pitchFamily="18" charset="0"/>
                        </a:rPr>
                        <a:t>Filozofické vedy</a:t>
                      </a:r>
                      <a:endParaRPr lang="sk-SK" sz="24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sk-SK" sz="24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621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Filozofická fakulta Univerzity P. J. Šafárika v Košiciach (</a:t>
                      </a:r>
                      <a:r>
                        <a:rPr lang="sk-SK" sz="1800" dirty="0" err="1">
                          <a:latin typeface="+mn-lt"/>
                          <a:ea typeface="Calibri"/>
                          <a:cs typeface="Times New Roman" pitchFamily="18" charset="0"/>
                        </a:rPr>
                        <a:t>FiF</a:t>
                      </a: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 UPJŠ)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>
                          <a:latin typeface="+mn-lt"/>
                          <a:ea typeface="Calibri"/>
                          <a:cs typeface="Times New Roman" pitchFamily="18" charset="0"/>
                        </a:rPr>
                        <a:t>4,8</a:t>
                      </a:r>
                    </a:p>
                  </a:txBody>
                  <a:tcPr marL="68580" marR="68580" marT="0" marB="0"/>
                </a:tc>
              </a:tr>
              <a:tr h="5565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Fakulta humanitných a prírodných vied Prešovskej univerzity (</a:t>
                      </a:r>
                      <a:r>
                        <a:rPr lang="sk-SK" sz="1800" dirty="0" err="1">
                          <a:latin typeface="+mn-lt"/>
                          <a:ea typeface="Calibri"/>
                          <a:cs typeface="Times New Roman" pitchFamily="18" charset="0"/>
                        </a:rPr>
                        <a:t>FHPriV</a:t>
                      </a: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 PU)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>
                          <a:latin typeface="+mn-lt"/>
                          <a:ea typeface="Calibri"/>
                          <a:cs typeface="Times New Roman" pitchFamily="18" charset="0"/>
                        </a:rPr>
                        <a:t>6,4</a:t>
                      </a:r>
                    </a:p>
                  </a:txBody>
                  <a:tcPr marL="68580" marR="68580" marT="0" marB="0"/>
                </a:tc>
              </a:tr>
              <a:tr h="438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Filozofická fakulta Prešovskej univerzity (</a:t>
                      </a:r>
                      <a:r>
                        <a:rPr lang="sk-SK" sz="1800" dirty="0" err="1">
                          <a:latin typeface="+mn-lt"/>
                          <a:ea typeface="Calibri"/>
                          <a:cs typeface="Times New Roman" pitchFamily="18" charset="0"/>
                        </a:rPr>
                        <a:t>FiF</a:t>
                      </a: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 PU)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>
                          <a:latin typeface="+mn-lt"/>
                          <a:ea typeface="Calibri"/>
                          <a:cs typeface="Times New Roman" pitchFamily="18" charset="0"/>
                        </a:rPr>
                        <a:t>10,3</a:t>
                      </a:r>
                    </a:p>
                  </a:txBody>
                  <a:tcPr marL="68580" marR="68580" marT="0" marB="0"/>
                </a:tc>
              </a:tr>
              <a:tr h="438001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k-SK" sz="2400" b="1" kern="1200" dirty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Pedagogické vedy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sk-SK" sz="24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438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Pedagogická fakulta Prešovskej univerzity (</a:t>
                      </a:r>
                      <a:r>
                        <a:rPr lang="sk-SK" sz="1800" dirty="0" err="1">
                          <a:latin typeface="+mn-lt"/>
                          <a:ea typeface="Calibri"/>
                          <a:cs typeface="Times New Roman" pitchFamily="18" charset="0"/>
                        </a:rPr>
                        <a:t>PedF</a:t>
                      </a: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 PU)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>
                          <a:latin typeface="+mn-lt"/>
                          <a:ea typeface="Calibri"/>
                          <a:cs typeface="Times New Roman" pitchFamily="18" charset="0"/>
                        </a:rPr>
                        <a:t>4,1</a:t>
                      </a:r>
                    </a:p>
                  </a:txBody>
                  <a:tcPr marL="68580" marR="68580" marT="0" marB="0"/>
                </a:tc>
              </a:tr>
              <a:tr h="665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Fakulta športu Prešovskej univerzity (FŠ PU)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4,2</a:t>
                      </a:r>
                    </a:p>
                  </a:txBody>
                  <a:tcPr marL="68580" marR="68580" marT="0" marB="0"/>
                </a:tc>
              </a:tr>
              <a:tr h="504001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+mn-lt"/>
                          <a:ea typeface="Calibri"/>
                          <a:cs typeface="Times New Roman" pitchFamily="18" charset="0"/>
                        </a:rPr>
                        <a:t>(Údaje sú v percentách k 28. februáru 2011 a vyjadrujú podiel nezamestnaných absolventov na všetkých absolventov školy z roku 2010</a:t>
                      </a:r>
                      <a:r>
                        <a:rPr lang="sk-SK" sz="14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.) Zdroj: </a:t>
                      </a:r>
                      <a:r>
                        <a:rPr lang="sk-SK" sz="1400" dirty="0" err="1" smtClean="0">
                          <a:latin typeface="+mn-lt"/>
                          <a:ea typeface="Calibri"/>
                          <a:cs typeface="Times New Roman" pitchFamily="18" charset="0"/>
                          <a:hlinkClick r:id="rId3"/>
                        </a:rPr>
                        <a:t>www.pluska.sk</a:t>
                      </a:r>
                      <a:r>
                        <a:rPr lang="sk-SK" sz="14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, ARRA </a:t>
                      </a:r>
                      <a:endParaRPr lang="sk-SK" sz="14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Prieskum požiadaviek trhu práce na absolventov VŠ </a:t>
            </a:r>
            <a:endParaRPr lang="sk-SK" dirty="0"/>
          </a:p>
        </p:txBody>
      </p:sp>
      <p:graphicFrame>
        <p:nvGraphicFramePr>
          <p:cNvPr id="7" name="Zástupný symbol obsahu 6"/>
          <p:cNvGraphicFramePr>
            <a:graphicFrameLocks noGrp="1"/>
          </p:cNvGraphicFramePr>
          <p:nvPr>
            <p:ph idx="1"/>
          </p:nvPr>
        </p:nvGraphicFramePr>
        <p:xfrm>
          <a:off x="357158" y="2428868"/>
          <a:ext cx="8229600" cy="3647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9510"/>
                <a:gridCol w="900090"/>
              </a:tblGrid>
              <a:tr h="438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2400" b="1" dirty="0">
                          <a:latin typeface="+mn-lt"/>
                          <a:ea typeface="Calibri"/>
                          <a:cs typeface="Times New Roman" pitchFamily="18" charset="0"/>
                        </a:rPr>
                        <a:t>Právne vedy</a:t>
                      </a:r>
                      <a:endParaRPr lang="sk-SK" sz="24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sk-SK" sz="24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906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Právnická fakulta Univerzity P. J. Šafárika v Košiciach (</a:t>
                      </a:r>
                      <a:r>
                        <a:rPr lang="sk-SK" sz="1800" dirty="0" err="1">
                          <a:latin typeface="+mn-lt"/>
                          <a:ea typeface="Calibri"/>
                          <a:cs typeface="Times New Roman" pitchFamily="18" charset="0"/>
                        </a:rPr>
                        <a:t>PraF</a:t>
                      </a: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 UPJŠ)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>
                          <a:latin typeface="+mn-lt"/>
                          <a:ea typeface="Calibri"/>
                          <a:cs typeface="Times New Roman" pitchFamily="18" charset="0"/>
                        </a:rPr>
                        <a:t>9,7</a:t>
                      </a:r>
                    </a:p>
                  </a:txBody>
                  <a:tcPr marL="68580" marR="68580" marT="0" marB="0"/>
                </a:tc>
              </a:tr>
              <a:tr h="500066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k-SK" sz="2400" b="1" kern="1200" dirty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Lekárske vedy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sk-SK" sz="24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438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Fakulta zdravotníckych odborov Prešovskej univerzity (FZO PU)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>
                          <a:latin typeface="+mn-lt"/>
                          <a:ea typeface="Calibri"/>
                          <a:cs typeface="Times New Roman" pitchFamily="18" charset="0"/>
                        </a:rPr>
                        <a:t>5,7</a:t>
                      </a:r>
                    </a:p>
                  </a:txBody>
                  <a:tcPr marL="68580" marR="68580" marT="0" marB="0"/>
                </a:tc>
              </a:tr>
              <a:tr h="438001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sk-SK" sz="2400" b="1" kern="1200" dirty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Umenie</a:t>
                      </a: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sk-SK" sz="24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8385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Fakulta umení Technickej univerzity v Košiciach (FU TUKE)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800" dirty="0">
                          <a:latin typeface="+mn-lt"/>
                          <a:ea typeface="Calibri"/>
                          <a:cs typeface="Times New Roman" pitchFamily="18" charset="0"/>
                        </a:rPr>
                        <a:t>14,5</a:t>
                      </a:r>
                    </a:p>
                  </a:txBody>
                  <a:tcPr marL="68580" marR="68580" marT="0" marB="0"/>
                </a:tc>
              </a:tr>
              <a:tr h="504001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k-SK" sz="1400" dirty="0">
                          <a:latin typeface="+mn-lt"/>
                          <a:ea typeface="Calibri"/>
                          <a:cs typeface="Times New Roman" pitchFamily="18" charset="0"/>
                        </a:rPr>
                        <a:t>(Údaje sú v percentách k 28. februáru 2011 a vyjadrujú podiel nezamestnaných absolventov na všetkých absolventov školy z roku 2010</a:t>
                      </a:r>
                      <a:r>
                        <a:rPr lang="sk-SK" sz="14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.) Zdroj: </a:t>
                      </a:r>
                      <a:r>
                        <a:rPr lang="sk-SK" sz="1400" dirty="0" err="1" smtClean="0">
                          <a:latin typeface="+mn-lt"/>
                          <a:ea typeface="Calibri"/>
                          <a:cs typeface="Times New Roman" pitchFamily="18" charset="0"/>
                          <a:hlinkClick r:id="rId3"/>
                        </a:rPr>
                        <a:t>www.pluska.sk</a:t>
                      </a:r>
                      <a:r>
                        <a:rPr lang="sk-SK" sz="1400" dirty="0" smtClean="0">
                          <a:latin typeface="+mn-lt"/>
                          <a:ea typeface="Calibri"/>
                          <a:cs typeface="Times New Roman" pitchFamily="18" charset="0"/>
                        </a:rPr>
                        <a:t>, ARRA </a:t>
                      </a:r>
                      <a:endParaRPr lang="sk-SK" sz="1400" dirty="0"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Obrázok 3" descr="KEGA - obrazok MupoZ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1963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</TotalTime>
  <Words>1012</Words>
  <Application>Microsoft Office PowerPoint</Application>
  <PresentationFormat>Prezentácia na obrazovke (4:3)</PresentationFormat>
  <Paragraphs>258</Paragraphs>
  <Slides>42</Slides>
  <Notes>3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42</vt:i4>
      </vt:variant>
    </vt:vector>
  </HeadingPairs>
  <TitlesOfParts>
    <vt:vector size="43" baseType="lpstr">
      <vt:lpstr>Motív Office</vt:lpstr>
      <vt:lpstr>Prieskum požiadaviek trhu práce na absolventov VŠ </vt:lpstr>
      <vt:lpstr>Ekonomická aktivita v regióne východného Slovenska</vt:lpstr>
      <vt:lpstr>Snímka 3</vt:lpstr>
      <vt:lpstr>Nezamestnanosť absolventov univerzít a vysokých škôl  v regióne  východného Slovenska</vt:lpstr>
      <vt:lpstr>Snímka 5</vt:lpstr>
      <vt:lpstr>Prieskum požiadaviek trhu práce na absolventov VŠ </vt:lpstr>
      <vt:lpstr>Prieskum požiadaviek trhu práce na absolventov VŠ </vt:lpstr>
      <vt:lpstr>Prieskum požiadaviek trhu práce na absolventov VŠ </vt:lpstr>
      <vt:lpstr>Prieskum požiadaviek trhu práce na absolventov VŠ </vt:lpstr>
      <vt:lpstr>Prieskum požiadaviek trhu práce na absolventov VŠ </vt:lpstr>
      <vt:lpstr>Ak nie je možné zamestnať sa, je možné začať podnikať.</vt:lpstr>
      <vt:lpstr>Prieskum požiadaviek trhu práce na absolventov VŠ </vt:lpstr>
      <vt:lpstr>Pojem Kľúčové kompetencie</vt:lpstr>
      <vt:lpstr>Prieskum požiadaviek trhu práce na absolventov VŠ </vt:lpstr>
      <vt:lpstr>Prieskum požiadaviek trhu práce na absolventov VŠ </vt:lpstr>
      <vt:lpstr>Prieskum požiadaviek trhu práce na absolventov VŠ </vt:lpstr>
      <vt:lpstr>Prieskum požiadaviek trhu práce na absolventov VŠ </vt:lpstr>
      <vt:lpstr>Prieskum požiadaviek trhu práce na absolventov VŠ </vt:lpstr>
      <vt:lpstr>Dotazníkové prieskumy na  zisťovanie požiadaviek trhu práce absolventov univerzitného a Vysokoškolského vzdelania </vt:lpstr>
      <vt:lpstr>Prieskum požiadaviek trhu práce na absolventov VŠ </vt:lpstr>
      <vt:lpstr>Prieskum požiadaviek trhu práce na absolventov VŠ </vt:lpstr>
      <vt:lpstr>Prieskum požiadaviek trhu práce na absolventov VŠ </vt:lpstr>
      <vt:lpstr>Tvorba dotazníkov</vt:lpstr>
      <vt:lpstr>Prieskum požiadaviek trhu práce na absolventov VŠ </vt:lpstr>
      <vt:lpstr>Prieskum požiadaviek trhu práce na absolventov VŠ </vt:lpstr>
      <vt:lpstr>základné súbory respondentov a vyhodnocovanie dotazníkov </vt:lpstr>
      <vt:lpstr>Prieskum požiadaviek trhu práce na absolventov VŠ </vt:lpstr>
      <vt:lpstr>Dotazník pre podnikateľov</vt:lpstr>
      <vt:lpstr>Prieskum požiadaviek trhu práce na absolventov VŠ </vt:lpstr>
      <vt:lpstr>Prieskum požiadaviek trhu práce na absolventov VŠ </vt:lpstr>
      <vt:lpstr>Prieskum požiadaviek trhu práce na absolventov VŠ </vt:lpstr>
      <vt:lpstr>Prieskum požiadaviek trhu práce na absolventov VŠ </vt:lpstr>
      <vt:lpstr>Prieskum požiadaviek trhu práce na absolventov VŠ </vt:lpstr>
      <vt:lpstr>Prieskum požiadaviek trhu práce na absolventov VŠ </vt:lpstr>
      <vt:lpstr>Dotazník pre študentov</vt:lpstr>
      <vt:lpstr>Prieskum požiadaviek trhu práce na absolventov VŠ </vt:lpstr>
      <vt:lpstr>Prieskum požiadaviek trhu práce na absolventov VŠ </vt:lpstr>
      <vt:lpstr>Prieskum požiadaviek trhu práce na absolventov VŠ </vt:lpstr>
      <vt:lpstr>Prieskum požiadaviek trhu práce na absolventov VŠ </vt:lpstr>
      <vt:lpstr>Prieskum požiadaviek trhu práce na absolventov VŠ </vt:lpstr>
      <vt:lpstr>Prieskum požiadaviek trhu práce na absolventov VŠ </vt:lpstr>
      <vt:lpstr>Ďakujem za pozornosť</vt:lpstr>
    </vt:vector>
  </TitlesOfParts>
  <Company>EKF TUKE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Prieskum požiadaviek trhu práce na absolventov VŠ </dc:title>
  <dc:creator>KET</dc:creator>
  <cp:lastModifiedBy>KET</cp:lastModifiedBy>
  <cp:revision>5</cp:revision>
  <dcterms:created xsi:type="dcterms:W3CDTF">2012-11-08T07:04:26Z</dcterms:created>
  <dcterms:modified xsi:type="dcterms:W3CDTF">2012-11-09T07:49:21Z</dcterms:modified>
</cp:coreProperties>
</file>